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tags/tag55.xml" ContentType="application/vnd.openxmlformats-officedocument.presentationml.tags+xml"/>
  <Override PartName="/ppt/notesSlides/notesSlide13.xml" ContentType="application/vnd.openxmlformats-officedocument.presentationml.notesSlide+xml"/>
  <Override PartName="/ppt/tags/tag56.xml" ContentType="application/vnd.openxmlformats-officedocument.presentationml.tags+xml"/>
  <Override PartName="/ppt/notesSlides/notesSlide14.xml" ContentType="application/vnd.openxmlformats-officedocument.presentationml.notesSlide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6.xml" ContentType="application/vnd.openxmlformats-officedocument.presentationml.notesSlide+xml"/>
  <Override PartName="/ppt/tags/tag74.xml" ContentType="application/vnd.openxmlformats-officedocument.presentationml.tags+xml"/>
  <Override PartName="/ppt/notesSlides/notesSlide17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8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9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0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1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2.xml" ContentType="application/vnd.openxmlformats-officedocument.presentationml.notesSlide+xml"/>
  <Override PartName="/ppt/tags/tag90.xml" ContentType="application/vnd.openxmlformats-officedocument.presentationml.tags+xml"/>
  <Override PartName="/ppt/notesSlides/notesSlide23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4.xml" ContentType="application/vnd.openxmlformats-officedocument.presentationml.notesSlide+xml"/>
  <Override PartName="/ppt/tags/tag10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131" r:id="rId2"/>
    <p:sldId id="3053" r:id="rId3"/>
    <p:sldId id="3206" r:id="rId4"/>
    <p:sldId id="3207" r:id="rId5"/>
    <p:sldId id="3205" r:id="rId6"/>
    <p:sldId id="3203" r:id="rId7"/>
    <p:sldId id="3195" r:id="rId8"/>
    <p:sldId id="3213" r:id="rId9"/>
    <p:sldId id="3187" r:id="rId10"/>
    <p:sldId id="3211" r:id="rId11"/>
    <p:sldId id="3210" r:id="rId12"/>
    <p:sldId id="3214" r:id="rId13"/>
    <p:sldId id="3199" r:id="rId14"/>
    <p:sldId id="3177" r:id="rId15"/>
    <p:sldId id="3212" r:id="rId16"/>
    <p:sldId id="3215" r:id="rId17"/>
    <p:sldId id="3218" r:id="rId18"/>
    <p:sldId id="3036" r:id="rId19"/>
    <p:sldId id="3189" r:id="rId20"/>
    <p:sldId id="3191" r:id="rId21"/>
    <p:sldId id="3190" r:id="rId22"/>
    <p:sldId id="3196" r:id="rId23"/>
    <p:sldId id="3209" r:id="rId24"/>
    <p:sldId id="3216" r:id="rId25"/>
    <p:sldId id="3051" r:id="rId26"/>
    <p:sldId id="3052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" initials="p" lastIdx="23" clrIdx="0"/>
  <p:cmAuthor id="1" name="Microsoft 帐户" initials="M帐" lastIdx="1" clrIdx="0"/>
  <p:cmAuthor id="2" name="唐 寅洲" initials="唐" lastIdx="1" clrIdx="1"/>
  <p:cmAuthor id="3" name="lili_hao" initials="l" lastIdx="1" clrIdx="2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F8CFCC"/>
    <a:srgbClr val="FFF3CC"/>
    <a:srgbClr val="D6E8D5"/>
    <a:srgbClr val="C00000"/>
    <a:srgbClr val="F75D16"/>
    <a:srgbClr val="C8C8C8"/>
    <a:srgbClr val="05B9E2"/>
    <a:srgbClr val="96CCCB"/>
    <a:srgbClr val="C76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0643E-0F18-6D49-80D3-618F563EC38B}" v="138" dt="2025-02-27T05:26:48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5"/>
    <p:restoredTop sz="83898"/>
  </p:normalViewPr>
  <p:slideViewPr>
    <p:cSldViewPr snapToGrid="0">
      <p:cViewPr varScale="1">
        <p:scale>
          <a:sx n="97" d="100"/>
          <a:sy n="97" d="100"/>
        </p:scale>
        <p:origin x="22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jie Fu17" userId="c889334cc9bdcd87" providerId="LiveId" clId="{3270643E-0F18-6D49-80D3-618F563EC38B}"/>
    <pc:docChg chg="undo custSel addSld delSld modSld">
      <pc:chgData name="Wenjie Fu17" userId="c889334cc9bdcd87" providerId="LiveId" clId="{3270643E-0F18-6D49-80D3-618F563EC38B}" dt="2025-02-27T05:26:56.513" v="6913" actId="1076"/>
      <pc:docMkLst>
        <pc:docMk/>
      </pc:docMkLst>
      <pc:sldChg chg="addSp delSp modSp modTransition modAnim modNotesTx">
        <pc:chgData name="Wenjie Fu17" userId="c889334cc9bdcd87" providerId="LiveId" clId="{3270643E-0F18-6D49-80D3-618F563EC38B}" dt="2025-02-27T01:01:14.561" v="5344"/>
        <pc:sldMkLst>
          <pc:docMk/>
          <pc:sldMk cId="0" sldId="2131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0" sldId="2131"/>
            <ac:picMk id="14" creationId="{A25C6DDC-133C-8FDC-6C48-C7C5D4DA8BBD}"/>
          </ac:picMkLst>
        </pc:picChg>
      </pc:sldChg>
      <pc:sldChg chg="del modTransition">
        <pc:chgData name="Wenjie Fu17" userId="c889334cc9bdcd87" providerId="LiveId" clId="{3270643E-0F18-6D49-80D3-618F563EC38B}" dt="2025-02-27T05:21:41.276" v="6901" actId="2696"/>
        <pc:sldMkLst>
          <pc:docMk/>
          <pc:sldMk cId="0" sldId="3022"/>
        </pc:sldMkLst>
      </pc:sldChg>
      <pc:sldChg chg="modSp del modNotesTx">
        <pc:chgData name="Wenjie Fu17" userId="c889334cc9bdcd87" providerId="LiveId" clId="{3270643E-0F18-6D49-80D3-618F563EC38B}" dt="2025-02-22T03:36:41.608" v="1116" actId="2696"/>
        <pc:sldMkLst>
          <pc:docMk/>
          <pc:sldMk cId="0" sldId="3035"/>
        </pc:sldMkLst>
      </pc:sldChg>
      <pc:sldChg chg="addSp delSp modSp mod modTransition modAnim modNotesTx">
        <pc:chgData name="Wenjie Fu17" userId="c889334cc9bdcd87" providerId="LiveId" clId="{3270643E-0F18-6D49-80D3-618F563EC38B}" dt="2025-02-27T04:30:30.871" v="6711" actId="20577"/>
        <pc:sldMkLst>
          <pc:docMk/>
          <pc:sldMk cId="0" sldId="3036"/>
        </pc:sldMkLst>
        <pc:spChg chg="mod">
          <ac:chgData name="Wenjie Fu17" userId="c889334cc9bdcd87" providerId="LiveId" clId="{3270643E-0F18-6D49-80D3-618F563EC38B}" dt="2025-02-22T03:40:46.314" v="1581" actId="14100"/>
          <ac:spMkLst>
            <pc:docMk/>
            <pc:sldMk cId="0" sldId="3036"/>
            <ac:spMk id="7" creationId="{C5FB9FA9-E6FF-6881-B16B-F0C02802DA13}"/>
          </ac:spMkLst>
        </pc:spChg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0" sldId="3036"/>
            <ac:picMk id="8" creationId="{2AB18C23-14BE-D5A6-ABA1-502BC150955A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4:37:17.454" v="6899" actId="20577"/>
        <pc:sldMkLst>
          <pc:docMk/>
          <pc:sldMk cId="0" sldId="3051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0" sldId="3051"/>
            <ac:picMk id="7" creationId="{E734BF9D-99FA-AB07-D3C0-71E584A2A00F}"/>
          </ac:picMkLst>
        </pc:picChg>
      </pc:sldChg>
      <pc:sldChg chg="addSp delSp modSp mod modTransition modAnim modNotesTx">
        <pc:chgData name="Wenjie Fu17" userId="c889334cc9bdcd87" providerId="LiveId" clId="{3270643E-0F18-6D49-80D3-618F563EC38B}" dt="2025-02-27T04:13:45.007" v="6598" actId="20577"/>
        <pc:sldMkLst>
          <pc:docMk/>
          <pc:sldMk cId="0" sldId="3052"/>
        </pc:sldMkLst>
        <pc:spChg chg="add mod">
          <ac:chgData name="Wenjie Fu17" userId="c889334cc9bdcd87" providerId="LiveId" clId="{3270643E-0F18-6D49-80D3-618F563EC38B}" dt="2025-02-27T02:47:18.028" v="5698" actId="207"/>
          <ac:spMkLst>
            <pc:docMk/>
            <pc:sldMk cId="0" sldId="3052"/>
            <ac:spMk id="5" creationId="{43E0A4A5-51A1-BA8D-424D-9A88FF8B255C}"/>
          </ac:spMkLst>
        </pc:spChg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0" sldId="3052"/>
            <ac:picMk id="13" creationId="{D9A2C7C1-18C7-503D-2F38-CAD792B90EBE}"/>
          </ac:picMkLst>
        </pc:picChg>
      </pc:sldChg>
      <pc:sldChg chg="addSp delSp modSp modTransition modAnim">
        <pc:chgData name="Wenjie Fu17" userId="c889334cc9bdcd87" providerId="LiveId" clId="{3270643E-0F18-6D49-80D3-618F563EC38B}" dt="2025-02-27T01:01:14.561" v="5344"/>
        <pc:sldMkLst>
          <pc:docMk/>
          <pc:sldMk cId="0" sldId="3053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0" sldId="3053"/>
            <ac:picMk id="20" creationId="{EA307636-BD54-56C5-E05F-8077CBD72BBB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3:17:20.145" v="6076" actId="20577"/>
        <pc:sldMkLst>
          <pc:docMk/>
          <pc:sldMk cId="379827843" sldId="3177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379827843" sldId="3177"/>
            <ac:picMk id="26" creationId="{CD14E73E-92E8-CC53-B80E-FEFC3B62B643}"/>
          </ac:picMkLst>
        </pc:picChg>
      </pc:sldChg>
      <pc:sldChg chg="addSp delSp modSp modTransition modAnim">
        <pc:chgData name="Wenjie Fu17" userId="c889334cc9bdcd87" providerId="LiveId" clId="{3270643E-0F18-6D49-80D3-618F563EC38B}" dt="2025-02-27T01:01:14.561" v="5344"/>
        <pc:sldMkLst>
          <pc:docMk/>
          <pc:sldMk cId="4171073690" sldId="3187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4171073690" sldId="3187"/>
            <ac:picMk id="8" creationId="{C6029851-53AA-3FFF-AFFD-A9AB24BD2A40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4:07:06.123" v="6502" actId="20577"/>
        <pc:sldMkLst>
          <pc:docMk/>
          <pc:sldMk cId="3042702869" sldId="3189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3042702869" sldId="3189"/>
            <ac:picMk id="19" creationId="{03E19394-C2D3-2642-E249-43FBC7BBF464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4:34:57.338" v="6790" actId="20577"/>
        <pc:sldMkLst>
          <pc:docMk/>
          <pc:sldMk cId="3280430482" sldId="3190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3280430482" sldId="3190"/>
            <ac:picMk id="17" creationId="{1F1F0712-2F53-2C1C-12C2-F24AC61FAD5F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4:32:38.036" v="6722" actId="20577"/>
        <pc:sldMkLst>
          <pc:docMk/>
          <pc:sldMk cId="1444783842" sldId="3191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1444783842" sldId="3191"/>
            <ac:picMk id="21" creationId="{35E31F6C-5065-2CFA-03E4-3F71F097D107}"/>
          </ac:picMkLst>
        </pc:picChg>
      </pc:sldChg>
      <pc:sldChg chg="del modTransition">
        <pc:chgData name="Wenjie Fu17" userId="c889334cc9bdcd87" providerId="LiveId" clId="{3270643E-0F18-6D49-80D3-618F563EC38B}" dt="2025-02-27T05:21:41.440" v="6906" actId="2696"/>
        <pc:sldMkLst>
          <pc:docMk/>
          <pc:sldMk cId="1661283240" sldId="3192"/>
        </pc:sldMkLst>
      </pc:sldChg>
      <pc:sldChg chg="del modTransition">
        <pc:chgData name="Wenjie Fu17" userId="c889334cc9bdcd87" providerId="LiveId" clId="{3270643E-0F18-6D49-80D3-618F563EC38B}" dt="2025-02-27T05:21:41.354" v="6903" actId="2696"/>
        <pc:sldMkLst>
          <pc:docMk/>
          <pc:sldMk cId="98290611" sldId="3193"/>
        </pc:sldMkLst>
      </pc:sldChg>
      <pc:sldChg chg="addSp delSp modSp modTransition modAnim modNotesTx">
        <pc:chgData name="Wenjie Fu17" userId="c889334cc9bdcd87" providerId="LiveId" clId="{3270643E-0F18-6D49-80D3-618F563EC38B}" dt="2025-02-27T04:18:11.180" v="6619" actId="20577"/>
        <pc:sldMkLst>
          <pc:docMk/>
          <pc:sldMk cId="3370115873" sldId="3195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3370115873" sldId="3195"/>
            <ac:picMk id="18" creationId="{D9FE681C-75C1-28C1-5607-A3CB7CC4D31F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1:01:14.561" v="5344"/>
        <pc:sldMkLst>
          <pc:docMk/>
          <pc:sldMk cId="3803401698" sldId="3196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3803401698" sldId="3196"/>
            <ac:picMk id="22" creationId="{1B863EF6-49A9-F524-7993-17FF0C3B62DE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4:25:54.662" v="6705" actId="20577"/>
        <pc:sldMkLst>
          <pc:docMk/>
          <pc:sldMk cId="2067189551" sldId="3199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2067189551" sldId="3199"/>
            <ac:picMk id="5" creationId="{2A752A8D-3F52-E7FA-C63E-5BF8531B6FCF}"/>
          </ac:picMkLst>
        </pc:picChg>
      </pc:sldChg>
      <pc:sldChg chg="del modTransition">
        <pc:chgData name="Wenjie Fu17" userId="c889334cc9bdcd87" providerId="LiveId" clId="{3270643E-0F18-6D49-80D3-618F563EC38B}" dt="2025-02-27T05:21:41.406" v="6905" actId="2696"/>
        <pc:sldMkLst>
          <pc:docMk/>
          <pc:sldMk cId="2286104374" sldId="3200"/>
        </pc:sldMkLst>
      </pc:sldChg>
      <pc:sldChg chg="del modTransition">
        <pc:chgData name="Wenjie Fu17" userId="c889334cc9bdcd87" providerId="LiveId" clId="{3270643E-0F18-6D49-80D3-618F563EC38B}" dt="2025-02-27T05:21:41.316" v="6902" actId="2696"/>
        <pc:sldMkLst>
          <pc:docMk/>
          <pc:sldMk cId="2202726939" sldId="3201"/>
        </pc:sldMkLst>
      </pc:sldChg>
      <pc:sldChg chg="del modTransition">
        <pc:chgData name="Wenjie Fu17" userId="c889334cc9bdcd87" providerId="LiveId" clId="{3270643E-0F18-6D49-80D3-618F563EC38B}" dt="2025-02-27T05:21:41.404" v="6904" actId="2696"/>
        <pc:sldMkLst>
          <pc:docMk/>
          <pc:sldMk cId="3503397195" sldId="3202"/>
        </pc:sldMkLst>
      </pc:sldChg>
      <pc:sldChg chg="addSp delSp modSp modTransition modAnim modNotesTx">
        <pc:chgData name="Wenjie Fu17" userId="c889334cc9bdcd87" providerId="LiveId" clId="{3270643E-0F18-6D49-80D3-618F563EC38B}" dt="2025-02-27T04:17:12.452" v="6613" actId="20577"/>
        <pc:sldMkLst>
          <pc:docMk/>
          <pc:sldMk cId="712432057" sldId="3203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712432057" sldId="3203"/>
            <ac:picMk id="19" creationId="{4D9A65C9-FE02-FCBF-9323-E7478D5F411C}"/>
          </ac:picMkLst>
        </pc:picChg>
      </pc:sldChg>
      <pc:sldChg chg="del modTransition">
        <pc:chgData name="Wenjie Fu17" userId="c889334cc9bdcd87" providerId="LiveId" clId="{3270643E-0F18-6D49-80D3-618F563EC38B}" dt="2025-02-27T05:21:41.209" v="6900" actId="2696"/>
        <pc:sldMkLst>
          <pc:docMk/>
          <pc:sldMk cId="83562794" sldId="3204"/>
        </pc:sldMkLst>
      </pc:sldChg>
      <pc:sldChg chg="addSp delSp modSp mod modTransition modAnim modNotesTx">
        <pc:chgData name="Wenjie Fu17" userId="c889334cc9bdcd87" providerId="LiveId" clId="{3270643E-0F18-6D49-80D3-618F563EC38B}" dt="2025-02-27T02:58:00.607" v="5964" actId="20577"/>
        <pc:sldMkLst>
          <pc:docMk/>
          <pc:sldMk cId="2065428691" sldId="3205"/>
        </pc:sldMkLst>
        <pc:spChg chg="add mod">
          <ac:chgData name="Wenjie Fu17" userId="c889334cc9bdcd87" providerId="LiveId" clId="{3270643E-0F18-6D49-80D3-618F563EC38B}" dt="2025-02-27T02:53:03.436" v="5763" actId="207"/>
          <ac:spMkLst>
            <pc:docMk/>
            <pc:sldMk cId="2065428691" sldId="3205"/>
            <ac:spMk id="4" creationId="{AD35281C-180D-7A28-AA77-E0BC833A3831}"/>
          </ac:spMkLst>
        </pc:spChg>
        <pc:spChg chg="add mod">
          <ac:chgData name="Wenjie Fu17" userId="c889334cc9bdcd87" providerId="LiveId" clId="{3270643E-0F18-6D49-80D3-618F563EC38B}" dt="2025-02-27T02:53:19.870" v="5767" actId="207"/>
          <ac:spMkLst>
            <pc:docMk/>
            <pc:sldMk cId="2065428691" sldId="3205"/>
            <ac:spMk id="15" creationId="{1DEDF3E3-6E02-B71A-1FF7-E2BEF4F4DE5E}"/>
          </ac:spMkLst>
        </pc:spChg>
        <pc:spChg chg="add mod">
          <ac:chgData name="Wenjie Fu17" userId="c889334cc9bdcd87" providerId="LiveId" clId="{3270643E-0F18-6D49-80D3-618F563EC38B}" dt="2025-02-27T02:53:35.180" v="5774" actId="20577"/>
          <ac:spMkLst>
            <pc:docMk/>
            <pc:sldMk cId="2065428691" sldId="3205"/>
            <ac:spMk id="23" creationId="{BE4F318D-DB51-462D-AF56-E0875A89AC13}"/>
          </ac:spMkLst>
        </pc:spChg>
        <pc:spChg chg="add mod">
          <ac:chgData name="Wenjie Fu17" userId="c889334cc9bdcd87" providerId="LiveId" clId="{3270643E-0F18-6D49-80D3-618F563EC38B}" dt="2025-02-27T02:53:51.394" v="5781" actId="20577"/>
          <ac:spMkLst>
            <pc:docMk/>
            <pc:sldMk cId="2065428691" sldId="3205"/>
            <ac:spMk id="27" creationId="{0E7FE8AE-658C-E42B-C563-54B9A9EAC989}"/>
          </ac:spMkLst>
        </pc:spChg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2065428691" sldId="3205"/>
            <ac:picMk id="23" creationId="{C8C281E3-E311-FE54-90C0-91B45B33E2D1}"/>
          </ac:picMkLst>
        </pc:picChg>
      </pc:sldChg>
      <pc:sldChg chg="addSp delSp modSp mod modTransition modAnim modNotesTx">
        <pc:chgData name="Wenjie Fu17" userId="c889334cc9bdcd87" providerId="LiveId" clId="{3270643E-0F18-6D49-80D3-618F563EC38B}" dt="2025-02-27T02:49:47.578" v="5720" actId="20577"/>
        <pc:sldMkLst>
          <pc:docMk/>
          <pc:sldMk cId="4290266072" sldId="3206"/>
        </pc:sldMkLst>
        <pc:spChg chg="mod">
          <ac:chgData name="Wenjie Fu17" userId="c889334cc9bdcd87" providerId="LiveId" clId="{3270643E-0F18-6D49-80D3-618F563EC38B}" dt="2025-02-26T22:10:16.613" v="4682" actId="20577"/>
          <ac:spMkLst>
            <pc:docMk/>
            <pc:sldMk cId="4290266072" sldId="3206"/>
            <ac:spMk id="8" creationId="{9151849F-1B1F-879F-59C4-9C5B8B0DD3ED}"/>
          </ac:spMkLst>
        </pc:spChg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4290266072" sldId="3206"/>
            <ac:picMk id="12" creationId="{42C56D83-6502-6451-A6A9-F2B6CF3E7346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2:51:23.786" v="5729"/>
        <pc:sldMkLst>
          <pc:docMk/>
          <pc:sldMk cId="2056894850" sldId="3207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2056894850" sldId="3207"/>
            <ac:picMk id="6" creationId="{D326A58B-28D3-8C4F-D4C2-48F0925A133F}"/>
          </ac:picMkLst>
        </pc:picChg>
      </pc:sldChg>
      <pc:sldChg chg="addSp delSp modSp add del mod modTransition delAnim modAnim modNotesTx">
        <pc:chgData name="Wenjie Fu17" userId="c889334cc9bdcd87" providerId="LiveId" clId="{3270643E-0F18-6D49-80D3-618F563EC38B}" dt="2025-02-27T05:26:56.513" v="6913" actId="1076"/>
        <pc:sldMkLst>
          <pc:docMk/>
          <pc:sldMk cId="3414926859" sldId="3209"/>
        </pc:sldMkLst>
        <pc:picChg chg="del">
          <ac:chgData name="Wenjie Fu17" userId="c889334cc9bdcd87" providerId="LiveId" clId="{3270643E-0F18-6D49-80D3-618F563EC38B}" dt="2025-02-27T05:26:44.852" v="6908" actId="478"/>
          <ac:picMkLst>
            <pc:docMk/>
            <pc:sldMk cId="3414926859" sldId="3209"/>
            <ac:picMk id="2" creationId="{04F9E54E-6421-AA7A-7E17-1D625A88B84B}"/>
          </ac:picMkLst>
        </pc:picChg>
        <pc:picChg chg="add mod">
          <ac:chgData name="Wenjie Fu17" userId="c889334cc9bdcd87" providerId="LiveId" clId="{3270643E-0F18-6D49-80D3-618F563EC38B}" dt="2025-02-27T05:26:56.513" v="6913" actId="1076"/>
          <ac:picMkLst>
            <pc:docMk/>
            <pc:sldMk cId="3414926859" sldId="3209"/>
            <ac:picMk id="3" creationId="{E5629127-7A63-F402-E18F-71D1EA6DE210}"/>
          </ac:picMkLst>
        </pc:picChg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3414926859" sldId="3209"/>
            <ac:picMk id="10" creationId="{38AE2ACC-34C5-1008-BF63-E915088B8B70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4:20:59.306" v="6658" actId="20577"/>
        <pc:sldMkLst>
          <pc:docMk/>
          <pc:sldMk cId="2524614282" sldId="3210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2524614282" sldId="3210"/>
            <ac:picMk id="9" creationId="{6E29F64C-B8F1-4036-5628-2A505B9493D2}"/>
          </ac:picMkLst>
        </pc:picChg>
      </pc:sldChg>
      <pc:sldChg chg="addSp delSp modSp modTransition modAnim">
        <pc:chgData name="Wenjie Fu17" userId="c889334cc9bdcd87" providerId="LiveId" clId="{3270643E-0F18-6D49-80D3-618F563EC38B}" dt="2025-02-27T01:01:14.561" v="5344"/>
        <pc:sldMkLst>
          <pc:docMk/>
          <pc:sldMk cId="4286397613" sldId="3211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4286397613" sldId="3211"/>
            <ac:picMk id="9" creationId="{A8CD2256-8A30-974F-0EFE-B7776F026534}"/>
          </ac:picMkLst>
        </pc:picChg>
      </pc:sldChg>
      <pc:sldChg chg="addSp delSp modSp mod modTransition modAnim modNotesTx">
        <pc:chgData name="Wenjie Fu17" userId="c889334cc9bdcd87" providerId="LiveId" clId="{3270643E-0F18-6D49-80D3-618F563EC38B}" dt="2025-02-27T03:18:41.065" v="6102" actId="20577"/>
        <pc:sldMkLst>
          <pc:docMk/>
          <pc:sldMk cId="609236374" sldId="3212"/>
        </pc:sldMkLst>
        <pc:picChg chg="add del mod">
          <ac:chgData name="Wenjie Fu17" userId="c889334cc9bdcd87" providerId="LiveId" clId="{3270643E-0F18-6D49-80D3-618F563EC38B}" dt="2025-02-27T02:43:32.904" v="5348" actId="478"/>
          <ac:picMkLst>
            <pc:docMk/>
            <pc:sldMk cId="609236374" sldId="3212"/>
            <ac:picMk id="14" creationId="{44884DC7-378B-5FFE-9028-552BB8600294}"/>
          </ac:picMkLst>
        </pc:picChg>
      </pc:sldChg>
      <pc:sldChg chg="addSp delSp modSp modTransition modAnim">
        <pc:chgData name="Wenjie Fu17" userId="c889334cc9bdcd87" providerId="LiveId" clId="{3270643E-0F18-6D49-80D3-618F563EC38B}" dt="2025-02-27T01:01:14.561" v="5344"/>
        <pc:sldMkLst>
          <pc:docMk/>
          <pc:sldMk cId="2032168941" sldId="3213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2032168941" sldId="3213"/>
            <ac:picMk id="16" creationId="{9ADF65D4-27C5-F800-B22C-40DA4CC01A82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1:01:14.561" v="5344"/>
        <pc:sldMkLst>
          <pc:docMk/>
          <pc:sldMk cId="3266595836" sldId="3214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3266595836" sldId="3214"/>
            <ac:picMk id="18" creationId="{1D1F19F9-3341-020D-3D18-6AA8BC4A903F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3:20:59.807" v="6143" actId="20577"/>
        <pc:sldMkLst>
          <pc:docMk/>
          <pc:sldMk cId="700840512" sldId="3215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700840512" sldId="3215"/>
            <ac:picMk id="18" creationId="{B8C9F735-66B4-F761-6F84-33C7F2D6D778}"/>
          </ac:picMkLst>
        </pc:picChg>
      </pc:sldChg>
      <pc:sldChg chg="addSp delSp modSp modTransition modAnim modNotesTx">
        <pc:chgData name="Wenjie Fu17" userId="c889334cc9bdcd87" providerId="LiveId" clId="{3270643E-0F18-6D49-80D3-618F563EC38B}" dt="2025-02-27T01:01:14.561" v="5344"/>
        <pc:sldMkLst>
          <pc:docMk/>
          <pc:sldMk cId="4229790737" sldId="3216"/>
        </pc:sldMkLst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4229790737" sldId="3216"/>
            <ac:picMk id="11" creationId="{17542768-DA22-A437-4886-0F7BA8C0CA07}"/>
          </ac:picMkLst>
        </pc:picChg>
      </pc:sldChg>
      <pc:sldChg chg="addSp delSp modSp add del mod modTransition modAnim modNotesTx">
        <pc:chgData name="Wenjie Fu17" userId="c889334cc9bdcd87" providerId="LiveId" clId="{3270643E-0F18-6D49-80D3-618F563EC38B}" dt="2025-02-27T03:22:53.018" v="6159" actId="2696"/>
        <pc:sldMkLst>
          <pc:docMk/>
          <pc:sldMk cId="3701378680" sldId="3217"/>
        </pc:sldMkLst>
        <pc:spChg chg="add mod">
          <ac:chgData name="Wenjie Fu17" userId="c889334cc9bdcd87" providerId="LiveId" clId="{3270643E-0F18-6D49-80D3-618F563EC38B}" dt="2025-02-27T03:21:50.979" v="6151" actId="1076"/>
          <ac:spMkLst>
            <pc:docMk/>
            <pc:sldMk cId="3701378680" sldId="3217"/>
            <ac:spMk id="3" creationId="{0153361D-CDF6-498E-BB63-B037F65AA5C2}"/>
          </ac:spMkLst>
        </pc:spChg>
        <pc:spChg chg="add mod">
          <ac:chgData name="Wenjie Fu17" userId="c889334cc9bdcd87" providerId="LiveId" clId="{3270643E-0F18-6D49-80D3-618F563EC38B}" dt="2025-02-27T03:21:50.979" v="6151" actId="1076"/>
          <ac:spMkLst>
            <pc:docMk/>
            <pc:sldMk cId="3701378680" sldId="3217"/>
            <ac:spMk id="6" creationId="{E04B1FEF-32D0-1294-B4D6-5CC0F1942104}"/>
          </ac:spMkLst>
        </pc:spChg>
        <pc:spChg chg="add mod">
          <ac:chgData name="Wenjie Fu17" userId="c889334cc9bdcd87" providerId="LiveId" clId="{3270643E-0F18-6D49-80D3-618F563EC38B}" dt="2025-02-27T03:21:50.979" v="6151" actId="1076"/>
          <ac:spMkLst>
            <pc:docMk/>
            <pc:sldMk cId="3701378680" sldId="3217"/>
            <ac:spMk id="7" creationId="{1580A79D-A86F-9A35-207C-DA6A1E237D64}"/>
          </ac:spMkLst>
        </pc:spChg>
        <pc:picChg chg="add mod">
          <ac:chgData name="Wenjie Fu17" userId="c889334cc9bdcd87" providerId="LiveId" clId="{3270643E-0F18-6D49-80D3-618F563EC38B}" dt="2025-02-27T03:21:50.979" v="6151" actId="1076"/>
          <ac:picMkLst>
            <pc:docMk/>
            <pc:sldMk cId="3701378680" sldId="3217"/>
            <ac:picMk id="4" creationId="{7663FB78-8630-D8E1-753C-EC3006706918}"/>
          </ac:picMkLst>
        </pc:picChg>
        <pc:picChg chg="add mod">
          <ac:chgData name="Wenjie Fu17" userId="c889334cc9bdcd87" providerId="LiveId" clId="{3270643E-0F18-6D49-80D3-618F563EC38B}" dt="2025-02-27T03:21:50.979" v="6151" actId="1076"/>
          <ac:picMkLst>
            <pc:docMk/>
            <pc:sldMk cId="3701378680" sldId="3217"/>
            <ac:picMk id="5" creationId="{B74AFA83-4ABD-ADDC-C5C9-790FC9E011FD}"/>
          </ac:picMkLst>
        </pc:picChg>
        <pc:picChg chg="add del mod">
          <ac:chgData name="Wenjie Fu17" userId="c889334cc9bdcd87" providerId="LiveId" clId="{3270643E-0F18-6D49-80D3-618F563EC38B}" dt="2025-02-27T01:01:14.561" v="5344"/>
          <ac:picMkLst>
            <pc:docMk/>
            <pc:sldMk cId="3701378680" sldId="3217"/>
            <ac:picMk id="47" creationId="{FA2D5F92-7EB6-F522-6ABE-2E2E3AA48E8D}"/>
          </ac:picMkLst>
        </pc:picChg>
      </pc:sldChg>
      <pc:sldChg chg="addSp delSp modSp add modNotesTx">
        <pc:chgData name="Wenjie Fu17" userId="c889334cc9bdcd87" providerId="LiveId" clId="{3270643E-0F18-6D49-80D3-618F563EC38B}" dt="2025-02-27T03:25:49.269" v="6218" actId="20577"/>
        <pc:sldMkLst>
          <pc:docMk/>
          <pc:sldMk cId="2967820945" sldId="3218"/>
        </pc:sldMkLst>
        <pc:spChg chg="del">
          <ac:chgData name="Wenjie Fu17" userId="c889334cc9bdcd87" providerId="LiveId" clId="{3270643E-0F18-6D49-80D3-618F563EC38B}" dt="2025-02-27T03:22:04.346" v="6154" actId="478"/>
          <ac:spMkLst>
            <pc:docMk/>
            <pc:sldMk cId="2967820945" sldId="3218"/>
            <ac:spMk id="2" creationId="{B0B8E257-A60A-212E-BF51-D3F01CE4EFE6}"/>
          </ac:spMkLst>
        </pc:spChg>
        <pc:spChg chg="del">
          <ac:chgData name="Wenjie Fu17" userId="c889334cc9bdcd87" providerId="LiveId" clId="{3270643E-0F18-6D49-80D3-618F563EC38B}" dt="2025-02-27T03:21:59.175" v="6153" actId="478"/>
          <ac:spMkLst>
            <pc:docMk/>
            <pc:sldMk cId="2967820945" sldId="3218"/>
            <ac:spMk id="3" creationId="{0D7892BA-7B5F-DA95-CEFC-77324F03DC9D}"/>
          </ac:spMkLst>
        </pc:spChg>
        <pc:spChg chg="del">
          <ac:chgData name="Wenjie Fu17" userId="c889334cc9bdcd87" providerId="LiveId" clId="{3270643E-0F18-6D49-80D3-618F563EC38B}" dt="2025-02-27T03:21:59.175" v="6153" actId="478"/>
          <ac:spMkLst>
            <pc:docMk/>
            <pc:sldMk cId="2967820945" sldId="3218"/>
            <ac:spMk id="6" creationId="{275BD3F9-93F9-9B66-A8EA-9E3BB0EFFFB9}"/>
          </ac:spMkLst>
        </pc:spChg>
        <pc:spChg chg="del">
          <ac:chgData name="Wenjie Fu17" userId="c889334cc9bdcd87" providerId="LiveId" clId="{3270643E-0F18-6D49-80D3-618F563EC38B}" dt="2025-02-27T03:21:59.175" v="6153" actId="478"/>
          <ac:spMkLst>
            <pc:docMk/>
            <pc:sldMk cId="2967820945" sldId="3218"/>
            <ac:spMk id="7" creationId="{1C846F6A-B2C0-D4B7-BDD2-77A6F0F82314}"/>
          </ac:spMkLst>
        </pc:spChg>
        <pc:spChg chg="add mod">
          <ac:chgData name="Wenjie Fu17" userId="c889334cc9bdcd87" providerId="LiveId" clId="{3270643E-0F18-6D49-80D3-618F563EC38B}" dt="2025-02-27T03:22:32.859" v="6156" actId="1076"/>
          <ac:spMkLst>
            <pc:docMk/>
            <pc:sldMk cId="2967820945" sldId="3218"/>
            <ac:spMk id="37" creationId="{3AEB30B9-F51D-C4F8-9398-AACC2DCABA25}"/>
          </ac:spMkLst>
        </pc:spChg>
        <pc:spChg chg="add mod">
          <ac:chgData name="Wenjie Fu17" userId="c889334cc9bdcd87" providerId="LiveId" clId="{3270643E-0F18-6D49-80D3-618F563EC38B}" dt="2025-02-27T03:22:48.279" v="6158" actId="1076"/>
          <ac:spMkLst>
            <pc:docMk/>
            <pc:sldMk cId="2967820945" sldId="3218"/>
            <ac:spMk id="41" creationId="{8B0CD8C5-FDFE-9381-1BAF-2AFD4ADE54A7}"/>
          </ac:spMkLst>
        </pc:spChg>
        <pc:picChg chg="del">
          <ac:chgData name="Wenjie Fu17" userId="c889334cc9bdcd87" providerId="LiveId" clId="{3270643E-0F18-6D49-80D3-618F563EC38B}" dt="2025-02-27T03:21:59.175" v="6153" actId="478"/>
          <ac:picMkLst>
            <pc:docMk/>
            <pc:sldMk cId="2967820945" sldId="3218"/>
            <ac:picMk id="4" creationId="{66ED5D9B-7C3D-EC97-B0E9-4BA73F383A29}"/>
          </ac:picMkLst>
        </pc:picChg>
        <pc:picChg chg="del">
          <ac:chgData name="Wenjie Fu17" userId="c889334cc9bdcd87" providerId="LiveId" clId="{3270643E-0F18-6D49-80D3-618F563EC38B}" dt="2025-02-27T03:21:59.175" v="6153" actId="478"/>
          <ac:picMkLst>
            <pc:docMk/>
            <pc:sldMk cId="2967820945" sldId="3218"/>
            <ac:picMk id="5" creationId="{B767B5C1-EB46-0E29-CFC0-A9023FD3C55A}"/>
          </ac:picMkLst>
        </pc:picChg>
        <pc:picChg chg="del">
          <ac:chgData name="Wenjie Fu17" userId="c889334cc9bdcd87" providerId="LiveId" clId="{3270643E-0F18-6D49-80D3-618F563EC38B}" dt="2025-02-27T03:22:04.346" v="6154" actId="478"/>
          <ac:picMkLst>
            <pc:docMk/>
            <pc:sldMk cId="2967820945" sldId="3218"/>
            <ac:picMk id="8" creationId="{52686140-C442-7769-F451-2F8CE8E4BFA6}"/>
          </ac:picMkLst>
        </pc:picChg>
        <pc:picChg chg="del">
          <ac:chgData name="Wenjie Fu17" userId="c889334cc9bdcd87" providerId="LiveId" clId="{3270643E-0F18-6D49-80D3-618F563EC38B}" dt="2025-02-27T03:22:04.346" v="6154" actId="478"/>
          <ac:picMkLst>
            <pc:docMk/>
            <pc:sldMk cId="2967820945" sldId="3218"/>
            <ac:picMk id="10" creationId="{38F866BB-55F7-8623-1E98-4BF3A5BEC0BC}"/>
          </ac:picMkLst>
        </pc:picChg>
        <pc:picChg chg="del">
          <ac:chgData name="Wenjie Fu17" userId="c889334cc9bdcd87" providerId="LiveId" clId="{3270643E-0F18-6D49-80D3-618F563EC38B}" dt="2025-02-27T03:22:04.346" v="6154" actId="478"/>
          <ac:picMkLst>
            <pc:docMk/>
            <pc:sldMk cId="2967820945" sldId="3218"/>
            <ac:picMk id="11" creationId="{018D36E3-AD98-E7F2-681C-8F125952B7E7}"/>
          </ac:picMkLst>
        </pc:picChg>
        <pc:picChg chg="add mod">
          <ac:chgData name="Wenjie Fu17" userId="c889334cc9bdcd87" providerId="LiveId" clId="{3270643E-0F18-6D49-80D3-618F563EC38B}" dt="2025-02-27T03:22:32.859" v="6156" actId="1076"/>
          <ac:picMkLst>
            <pc:docMk/>
            <pc:sldMk cId="2967820945" sldId="3218"/>
            <ac:picMk id="38" creationId="{F251FC0A-37DA-F53B-2E48-899C5F4CE1F7}"/>
          </ac:picMkLst>
        </pc:picChg>
        <pc:picChg chg="add mod">
          <ac:chgData name="Wenjie Fu17" userId="c889334cc9bdcd87" providerId="LiveId" clId="{3270643E-0F18-6D49-80D3-618F563EC38B}" dt="2025-02-27T03:22:32.859" v="6156" actId="1076"/>
          <ac:picMkLst>
            <pc:docMk/>
            <pc:sldMk cId="2967820945" sldId="3218"/>
            <ac:picMk id="39" creationId="{EC0E388D-A6CC-5DCC-AF79-4B8DDF057C0E}"/>
          </ac:picMkLst>
        </pc:picChg>
        <pc:picChg chg="add mod">
          <ac:chgData name="Wenjie Fu17" userId="c889334cc9bdcd87" providerId="LiveId" clId="{3270643E-0F18-6D49-80D3-618F563EC38B}" dt="2025-02-27T03:22:32.859" v="6156" actId="1076"/>
          <ac:picMkLst>
            <pc:docMk/>
            <pc:sldMk cId="2967820945" sldId="3218"/>
            <ac:picMk id="40" creationId="{C748AB94-07F9-3561-8F63-518D0B3AD197}"/>
          </ac:picMkLst>
        </pc:picChg>
        <pc:picChg chg="add mod">
          <ac:chgData name="Wenjie Fu17" userId="c889334cc9bdcd87" providerId="LiveId" clId="{3270643E-0F18-6D49-80D3-618F563EC38B}" dt="2025-02-27T03:22:48.279" v="6158" actId="1076"/>
          <ac:picMkLst>
            <pc:docMk/>
            <pc:sldMk cId="2967820945" sldId="3218"/>
            <ac:picMk id="42" creationId="{6CDB5D68-8F84-1DB1-9203-98592DFF1903}"/>
          </ac:picMkLst>
        </pc:picChg>
        <pc:picChg chg="add mod">
          <ac:chgData name="Wenjie Fu17" userId="c889334cc9bdcd87" providerId="LiveId" clId="{3270643E-0F18-6D49-80D3-618F563EC38B}" dt="2025-02-27T03:22:48.279" v="6158" actId="1076"/>
          <ac:picMkLst>
            <pc:docMk/>
            <pc:sldMk cId="2967820945" sldId="3218"/>
            <ac:picMk id="43" creationId="{50102F15-A91F-2BF6-B7DF-988BA794FDE6}"/>
          </ac:picMkLst>
        </pc:picChg>
      </pc:sldChg>
    </pc:docChg>
  </pc:docChgLst>
  <pc:docChgLst>
    <pc:chgData name="Wenjie Fu17" userId="c889334cc9bdcd87" providerId="LiveId" clId="{8F52F540-C86D-4E4C-AEDB-99974DFCEC7F}"/>
    <pc:docChg chg="undo custSel modSld">
      <pc:chgData name="Wenjie Fu17" userId="c889334cc9bdcd87" providerId="LiveId" clId="{8F52F540-C86D-4E4C-AEDB-99974DFCEC7F}" dt="2025-02-21T15:06:23.864" v="1450" actId="208"/>
      <pc:docMkLst>
        <pc:docMk/>
      </pc:docMkLst>
      <pc:sldChg chg="delSp modSp mod modNotesTx">
        <pc:chgData name="Wenjie Fu17" userId="c889334cc9bdcd87" providerId="LiveId" clId="{8F52F540-C86D-4E4C-AEDB-99974DFCEC7F}" dt="2025-02-21T14:52:54.368" v="1012" actId="478"/>
        <pc:sldMkLst>
          <pc:docMk/>
          <pc:sldMk cId="379827843" sldId="3177"/>
        </pc:sldMkLst>
        <pc:spChg chg="mod">
          <ac:chgData name="Wenjie Fu17" userId="c889334cc9bdcd87" providerId="LiveId" clId="{8F52F540-C86D-4E4C-AEDB-99974DFCEC7F}" dt="2025-02-21T14:35:38.443" v="751" actId="14100"/>
          <ac:spMkLst>
            <pc:docMk/>
            <pc:sldMk cId="379827843" sldId="3177"/>
            <ac:spMk id="6" creationId="{00000000-0000-0000-0000-000000000000}"/>
          </ac:spMkLst>
        </pc:spChg>
        <pc:picChg chg="mod">
          <ac:chgData name="Wenjie Fu17" userId="c889334cc9bdcd87" providerId="LiveId" clId="{8F52F540-C86D-4E4C-AEDB-99974DFCEC7F}" dt="2025-02-21T14:52:52.575" v="1011" actId="167"/>
          <ac:picMkLst>
            <pc:docMk/>
            <pc:sldMk cId="379827843" sldId="3177"/>
            <ac:picMk id="2" creationId="{C01D5B63-59BC-9EAB-F9A7-88DAC0A23DAC}"/>
          </ac:picMkLst>
        </pc:picChg>
      </pc:sldChg>
      <pc:sldChg chg="modNotesTx">
        <pc:chgData name="Wenjie Fu17" userId="c889334cc9bdcd87" providerId="LiveId" clId="{8F52F540-C86D-4E4C-AEDB-99974DFCEC7F}" dt="2025-02-21T14:51:48.575" v="1008" actId="20577"/>
        <pc:sldMkLst>
          <pc:docMk/>
          <pc:sldMk cId="2067189551" sldId="3199"/>
        </pc:sldMkLst>
      </pc:sldChg>
      <pc:sldChg chg="addSp modSp mod modNotesTx">
        <pc:chgData name="Wenjie Fu17" userId="c889334cc9bdcd87" providerId="LiveId" clId="{8F52F540-C86D-4E4C-AEDB-99974DFCEC7F}" dt="2025-02-21T15:06:23.864" v="1450" actId="208"/>
        <pc:sldMkLst>
          <pc:docMk/>
          <pc:sldMk cId="609236374" sldId="3212"/>
        </pc:sldMkLst>
        <pc:spChg chg="add mod">
          <ac:chgData name="Wenjie Fu17" userId="c889334cc9bdcd87" providerId="LiveId" clId="{8F52F540-C86D-4E4C-AEDB-99974DFCEC7F}" dt="2025-02-21T15:05:02.972" v="1080" actId="207"/>
          <ac:spMkLst>
            <pc:docMk/>
            <pc:sldMk cId="609236374" sldId="3212"/>
            <ac:spMk id="2" creationId="{DFA2B5E7-5670-2929-AB4F-6274DAD28636}"/>
          </ac:spMkLst>
        </pc:spChg>
        <pc:spChg chg="add mod">
          <ac:chgData name="Wenjie Fu17" userId="c889334cc9bdcd87" providerId="LiveId" clId="{8F52F540-C86D-4E4C-AEDB-99974DFCEC7F}" dt="2025-02-21T15:05:52.300" v="1447" actId="207"/>
          <ac:spMkLst>
            <pc:docMk/>
            <pc:sldMk cId="609236374" sldId="3212"/>
            <ac:spMk id="3" creationId="{262B5F9D-1B3A-E242-B6A3-829649F6ABC9}"/>
          </ac:spMkLst>
        </pc:spChg>
        <pc:spChg chg="add mod">
          <ac:chgData name="Wenjie Fu17" userId="c889334cc9bdcd87" providerId="LiveId" clId="{8F52F540-C86D-4E4C-AEDB-99974DFCEC7F}" dt="2025-02-21T15:06:08.703" v="1448" actId="692"/>
          <ac:spMkLst>
            <pc:docMk/>
            <pc:sldMk cId="609236374" sldId="3212"/>
            <ac:spMk id="4" creationId="{EBF33350-B211-2343-133C-BA3C3BB9D33D}"/>
          </ac:spMkLst>
        </pc:spChg>
        <pc:spChg chg="add mod">
          <ac:chgData name="Wenjie Fu17" userId="c889334cc9bdcd87" providerId="LiveId" clId="{8F52F540-C86D-4E4C-AEDB-99974DFCEC7F}" dt="2025-02-21T15:06:23.864" v="1450" actId="208"/>
          <ac:spMkLst>
            <pc:docMk/>
            <pc:sldMk cId="609236374" sldId="3212"/>
            <ac:spMk id="5" creationId="{52273DB6-38DD-4E4F-3947-38737D347CA9}"/>
          </ac:spMkLst>
        </pc:spChg>
        <pc:spChg chg="mod">
          <ac:chgData name="Wenjie Fu17" userId="c889334cc9bdcd87" providerId="LiveId" clId="{8F52F540-C86D-4E4C-AEDB-99974DFCEC7F}" dt="2025-02-21T15:03:17.909" v="1060" actId="1036"/>
          <ac:spMkLst>
            <pc:docMk/>
            <pc:sldMk cId="609236374" sldId="3212"/>
            <ac:spMk id="13" creationId="{6855A570-D03C-4E25-0849-3D27C30B4859}"/>
          </ac:spMkLst>
        </pc:spChg>
        <pc:spChg chg="mod">
          <ac:chgData name="Wenjie Fu17" userId="c889334cc9bdcd87" providerId="LiveId" clId="{8F52F540-C86D-4E4C-AEDB-99974DFCEC7F}" dt="2025-02-21T15:03:17.909" v="1060" actId="1036"/>
          <ac:spMkLst>
            <pc:docMk/>
            <pc:sldMk cId="609236374" sldId="3212"/>
            <ac:spMk id="15" creationId="{1482E7E6-BA1C-020C-02F7-E314999552AF}"/>
          </ac:spMkLst>
        </pc:spChg>
        <pc:spChg chg="mod">
          <ac:chgData name="Wenjie Fu17" userId="c889334cc9bdcd87" providerId="LiveId" clId="{8F52F540-C86D-4E4C-AEDB-99974DFCEC7F}" dt="2025-02-21T15:03:17.909" v="1060" actId="1036"/>
          <ac:spMkLst>
            <pc:docMk/>
            <pc:sldMk cId="609236374" sldId="3212"/>
            <ac:spMk id="16" creationId="{D1156F90-4101-98D3-2225-89363561FB4E}"/>
          </ac:spMkLst>
        </pc:spChg>
        <pc:spChg chg="mod">
          <ac:chgData name="Wenjie Fu17" userId="c889334cc9bdcd87" providerId="LiveId" clId="{8F52F540-C86D-4E4C-AEDB-99974DFCEC7F}" dt="2025-02-21T15:03:17.909" v="1060" actId="1036"/>
          <ac:spMkLst>
            <pc:docMk/>
            <pc:sldMk cId="609236374" sldId="3212"/>
            <ac:spMk id="21" creationId="{C2EC6962-E8B8-6671-3882-381574E43ED9}"/>
          </ac:spMkLst>
        </pc:spChg>
        <pc:spChg chg="mod">
          <ac:chgData name="Wenjie Fu17" userId="c889334cc9bdcd87" providerId="LiveId" clId="{8F52F540-C86D-4E4C-AEDB-99974DFCEC7F}" dt="2025-02-21T14:53:42.824" v="1021" actId="1035"/>
          <ac:spMkLst>
            <pc:docMk/>
            <pc:sldMk cId="609236374" sldId="3212"/>
            <ac:spMk id="34" creationId="{14B14508-ED26-3E35-E647-8545F6968D14}"/>
          </ac:spMkLst>
        </pc:spChg>
        <pc:spChg chg="mod">
          <ac:chgData name="Wenjie Fu17" userId="c889334cc9bdcd87" providerId="LiveId" clId="{8F52F540-C86D-4E4C-AEDB-99974DFCEC7F}" dt="2025-02-21T15:03:17.909" v="1060" actId="1036"/>
          <ac:spMkLst>
            <pc:docMk/>
            <pc:sldMk cId="609236374" sldId="3212"/>
            <ac:spMk id="40" creationId="{88E606F5-928F-FF11-4A58-C4B9A8D0FCAD}"/>
          </ac:spMkLst>
        </pc:spChg>
        <pc:spChg chg="mod">
          <ac:chgData name="Wenjie Fu17" userId="c889334cc9bdcd87" providerId="LiveId" clId="{8F52F540-C86D-4E4C-AEDB-99974DFCEC7F}" dt="2025-02-21T15:03:17.909" v="1060" actId="1036"/>
          <ac:spMkLst>
            <pc:docMk/>
            <pc:sldMk cId="609236374" sldId="3212"/>
            <ac:spMk id="41" creationId="{D110D0BF-9E8C-91BD-DEAC-08032E59688F}"/>
          </ac:spMkLst>
        </pc:spChg>
        <pc:grpChg chg="mod">
          <ac:chgData name="Wenjie Fu17" userId="c889334cc9bdcd87" providerId="LiveId" clId="{8F52F540-C86D-4E4C-AEDB-99974DFCEC7F}" dt="2025-02-21T15:03:52.331" v="1065" actId="208"/>
          <ac:grpSpMkLst>
            <pc:docMk/>
            <pc:sldMk cId="609236374" sldId="3212"/>
            <ac:grpSpMk id="22" creationId="{3F5AFC4B-8CC6-6814-CB3C-3E7498B6C846}"/>
          </ac:grpSpMkLst>
        </pc:grpChg>
        <pc:picChg chg="mod">
          <ac:chgData name="Wenjie Fu17" userId="c889334cc9bdcd87" providerId="LiveId" clId="{8F52F540-C86D-4E4C-AEDB-99974DFCEC7F}" dt="2025-02-21T14:53:42.824" v="1021" actId="1035"/>
          <ac:picMkLst>
            <pc:docMk/>
            <pc:sldMk cId="609236374" sldId="3212"/>
            <ac:picMk id="23" creationId="{153022B0-7950-26F2-799A-A2BD13F82627}"/>
          </ac:picMkLst>
        </pc:picChg>
        <pc:picChg chg="mod">
          <ac:chgData name="Wenjie Fu17" userId="c889334cc9bdcd87" providerId="LiveId" clId="{8F52F540-C86D-4E4C-AEDB-99974DFCEC7F}" dt="2025-02-21T14:53:42.824" v="1021" actId="1035"/>
          <ac:picMkLst>
            <pc:docMk/>
            <pc:sldMk cId="609236374" sldId="3212"/>
            <ac:picMk id="24" creationId="{BAA10F76-49D4-8201-ECE8-EDAF00894706}"/>
          </ac:picMkLst>
        </pc:picChg>
        <pc:picChg chg="mod">
          <ac:chgData name="Wenjie Fu17" userId="c889334cc9bdcd87" providerId="LiveId" clId="{8F52F540-C86D-4E4C-AEDB-99974DFCEC7F}" dt="2025-02-21T14:53:42.824" v="1021" actId="1035"/>
          <ac:picMkLst>
            <pc:docMk/>
            <pc:sldMk cId="609236374" sldId="3212"/>
            <ac:picMk id="25" creationId="{90C97304-55F2-12C0-4CE7-AA95E61B5E60}"/>
          </ac:picMkLst>
        </pc:picChg>
        <pc:picChg chg="mod">
          <ac:chgData name="Wenjie Fu17" userId="c889334cc9bdcd87" providerId="LiveId" clId="{8F52F540-C86D-4E4C-AEDB-99974DFCEC7F}" dt="2025-02-21T14:53:42.824" v="1021" actId="1035"/>
          <ac:picMkLst>
            <pc:docMk/>
            <pc:sldMk cId="609236374" sldId="3212"/>
            <ac:picMk id="27" creationId="{99B558FF-F79E-5EC9-D571-B9A9DDE90201}"/>
          </ac:picMkLst>
        </pc:picChg>
        <pc:picChg chg="mod">
          <ac:chgData name="Wenjie Fu17" userId="c889334cc9bdcd87" providerId="LiveId" clId="{8F52F540-C86D-4E4C-AEDB-99974DFCEC7F}" dt="2025-02-21T14:53:42.824" v="1021" actId="1035"/>
          <ac:picMkLst>
            <pc:docMk/>
            <pc:sldMk cId="609236374" sldId="3212"/>
            <ac:picMk id="28" creationId="{4872EDE2-6647-DE42-22AB-CC4D1968412D}"/>
          </ac:picMkLst>
        </pc:picChg>
        <pc:picChg chg="mod">
          <ac:chgData name="Wenjie Fu17" userId="c889334cc9bdcd87" providerId="LiveId" clId="{8F52F540-C86D-4E4C-AEDB-99974DFCEC7F}" dt="2025-02-21T14:53:42.824" v="1021" actId="1035"/>
          <ac:picMkLst>
            <pc:docMk/>
            <pc:sldMk cId="609236374" sldId="3212"/>
            <ac:picMk id="31" creationId="{1F2D9B65-6DBA-B517-B7AE-D35072CB7B28}"/>
          </ac:picMkLst>
        </pc:picChg>
        <pc:picChg chg="mod">
          <ac:chgData name="Wenjie Fu17" userId="c889334cc9bdcd87" providerId="LiveId" clId="{8F52F540-C86D-4E4C-AEDB-99974DFCEC7F}" dt="2025-02-21T14:53:42.824" v="1021" actId="1035"/>
          <ac:picMkLst>
            <pc:docMk/>
            <pc:sldMk cId="609236374" sldId="3212"/>
            <ac:picMk id="2050" creationId="{53E9F613-34B8-E604-DA5D-0DB5C55F9AE6}"/>
          </ac:picMkLst>
        </pc:picChg>
        <pc:picChg chg="mod">
          <ac:chgData name="Wenjie Fu17" userId="c889334cc9bdcd87" providerId="LiveId" clId="{8F52F540-C86D-4E4C-AEDB-99974DFCEC7F}" dt="2025-02-21T14:53:41.463" v="1020" actId="1035"/>
          <ac:picMkLst>
            <pc:docMk/>
            <pc:sldMk cId="609236374" sldId="3212"/>
            <ac:picMk id="2052" creationId="{C8B1BC71-F2C3-43A5-DDB7-49BF896CE7B2}"/>
          </ac:picMkLst>
        </pc:picChg>
        <pc:picChg chg="mod">
          <ac:chgData name="Wenjie Fu17" userId="c889334cc9bdcd87" providerId="LiveId" clId="{8F52F540-C86D-4E4C-AEDB-99974DFCEC7F}" dt="2025-02-21T14:53:42.824" v="1021" actId="1035"/>
          <ac:picMkLst>
            <pc:docMk/>
            <pc:sldMk cId="609236374" sldId="3212"/>
            <ac:picMk id="2056" creationId="{62AF915E-29AD-798F-D053-6F31CC5B9593}"/>
          </ac:picMkLst>
        </pc:picChg>
        <pc:picChg chg="mod">
          <ac:chgData name="Wenjie Fu17" userId="c889334cc9bdcd87" providerId="LiveId" clId="{8F52F540-C86D-4E4C-AEDB-99974DFCEC7F}" dt="2025-02-21T14:53:42.824" v="1021" actId="1035"/>
          <ac:picMkLst>
            <pc:docMk/>
            <pc:sldMk cId="609236374" sldId="3212"/>
            <ac:picMk id="2058" creationId="{EDC41A94-9DC7-FBBA-0229-E80C91A74260}"/>
          </ac:picMkLst>
        </pc:picChg>
      </pc:sldChg>
      <pc:sldChg chg="modNotesTx">
        <pc:chgData name="Wenjie Fu17" userId="c889334cc9bdcd87" providerId="LiveId" clId="{8F52F540-C86D-4E4C-AEDB-99974DFCEC7F}" dt="2025-02-21T14:55:13.739" v="1037"/>
        <pc:sldMkLst>
          <pc:docMk/>
          <pc:sldMk cId="700840512" sldId="321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Scale (GB)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2018</c:v>
                </c:pt>
                <c:pt idx="3">
                  <c:v>2019</c:v>
                </c:pt>
                <c:pt idx="6">
                  <c:v>2020</c:v>
                </c:pt>
                <c:pt idx="9">
                  <c:v>2022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8.5</c:v>
                </c:pt>
                <c:pt idx="2">
                  <c:v>12</c:v>
                </c:pt>
                <c:pt idx="3">
                  <c:v>19</c:v>
                </c:pt>
                <c:pt idx="4">
                  <c:v>123</c:v>
                </c:pt>
                <c:pt idx="5">
                  <c:v>1240</c:v>
                </c:pt>
                <c:pt idx="6">
                  <c:v>4531</c:v>
                </c:pt>
                <c:pt idx="7">
                  <c:v>6500</c:v>
                </c:pt>
                <c:pt idx="8">
                  <c:v>9000</c:v>
                </c:pt>
                <c:pt idx="9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EA-7644-A7B6-8E9ECE72B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9687488"/>
        <c:axId val="1090145792"/>
      </c:lineChart>
      <c:catAx>
        <c:axId val="108968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90145792"/>
        <c:crosses val="autoZero"/>
        <c:auto val="1"/>
        <c:lblAlgn val="ctr"/>
        <c:lblOffset val="100"/>
        <c:noMultiLvlLbl val="0"/>
      </c:catAx>
      <c:valAx>
        <c:axId val="109014579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9687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F15F4-334D-4F36-8FA5-DCC2252A00B7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14A57-53EC-482F-81B0-F5278A5F20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dirty="0"/>
              <a:t>Hello everyone, I’m </a:t>
            </a:r>
            <a:r>
              <a:rPr lang="en-US" altLang="zh-HK" dirty="0" err="1"/>
              <a:t>wenjiefu</a:t>
            </a:r>
            <a:r>
              <a:rPr lang="en-US" altLang="zh-HK" dirty="0"/>
              <a:t>. Today I would like to introduce our recent work: MIA-Tuner: Adapting Large Language Models as Pre-training Text Detector.</a:t>
            </a:r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21099-6DD6-49D0-A8D0-24D50E7D4E0C}" type="slidenum">
              <a:rPr lang="zh-HK" altLang="en-US" smtClean="0"/>
              <a:t>1</a:t>
            </a:fld>
            <a:endParaRPr lang="zh-HK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4E19D-C967-1D8F-B31A-331E65E0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E0D38C-2514-EC7A-A27E-023EA6D00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BC49FB-4913-6039-5287-504B817B0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Although this intuition and motivation is very promising, reality is always frustrating. LLM apparently cannot accomplish such a detection task by prompting it with just a simple textual instruction. So, what can we do for this?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E7391F-B3EA-8C9A-6C6C-E830E5287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34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2FF25-B61A-4A8C-B141-F8CFD952C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9E735E-E4C5-4516-F802-122D2E289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0267E4-2A5D-5D35-628B-F454513C8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notice that instruction-tuning has achieved sufficient success in tuning LLMs to adapt various tasks. The membership detection task can be formulized as a simple classification task that </a:t>
            </a:r>
            <a:r>
              <a:rPr lang="en-US" altLang="zh-CN" b="0" i="0" u="none" strike="noStrike" dirty="0">
                <a:solidFill>
                  <a:srgbClr val="C9D1D9"/>
                </a:solidFill>
                <a:effectLst/>
                <a:latin typeface="Noto Sans" panose="020B0502040504020204" pitchFamily="34" charset="0"/>
              </a:rPr>
              <a:t>determines</a:t>
            </a:r>
            <a:r>
              <a:rPr lang="en-US" altLang="zh-CN" dirty="0"/>
              <a:t> whether a specific text sample is used for LLM pre-training. In this context, Prompt-tuning may be the most light-weight fine-tuning technique and powerful enough for a classification task. So maybe we can get what we want from an instruction-tuning based on prompt-tuning?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432691-7A90-9A9C-73FD-19CFC8322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3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43AAC-A69D-DBCE-6075-305A1FABA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DF2BA3-CB54-E7ED-5970-CA5C4A5AF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3BCB19-F83E-397A-72BF-909EA0BA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Based on this key intuition, we propose MIA-tuner, an efficient and effective tuning method for adapting </a:t>
            </a:r>
            <a:r>
              <a:rPr lang="en-US" altLang="zh-CN" dirty="0" err="1"/>
              <a:t>llm</a:t>
            </a:r>
            <a:r>
              <a:rPr lang="en-US" altLang="zh-CN" dirty="0"/>
              <a:t> itself as a high accuracy pre-training text detector.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061A5F-64C1-E84B-13CB-A5E946C76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214A57-53EC-482F-81B0-F5278A5F20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176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0511-A4AD-BDC7-8EF9-7ACA5E2B6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C29242-71B9-3EAB-5847-4D3E2E54E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269115-8A12-96AD-7875-6FC936CE1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Briefly speaking, MIA-Tuner employs the instruction-tuning to tune the target LLMs to detect the pre-training data of themselves. The target LLMs will be trained over a prepared MIA dataset. But things become a little different in two kinds of LLMs that align or not align with human feedback. </a:t>
            </a:r>
          </a:p>
          <a:p>
            <a:endParaRPr lang="en-US" altLang="zh-CN" dirty="0"/>
          </a:p>
          <a:p>
            <a:r>
              <a:rPr lang="en-US" altLang="zh-CN" dirty="0"/>
              <a:t>For aligned LLMs, each data record in the MIA dataset is composed with three parts: system prompt, user prompt, and assistant response. The system prompt request the </a:t>
            </a:r>
            <a:r>
              <a:rPr lang="en-US" altLang="zh-CN" dirty="0" err="1"/>
              <a:t>llm</a:t>
            </a:r>
            <a:r>
              <a:rPr lang="en-US" altLang="zh-CN" dirty="0"/>
              <a:t> to act as an identifier to detect pre-training text and only answer with “yes” or “no”. The user prompt just provide text waiting for detection. The assistant response is just answer ‘yes’ or ‘no’. </a:t>
            </a:r>
          </a:p>
          <a:p>
            <a:endParaRPr lang="en-US" altLang="zh-CN" dirty="0"/>
          </a:p>
          <a:p>
            <a:r>
              <a:rPr lang="en-US" altLang="zh-CN" dirty="0"/>
              <a:t>Then we design a hybrid loss for aligned version MIA-Tuner, which is composed with three parts: an NLL loss on the overall sentence, and a cross-entropy loss on the normalized probabilities of “Yes” and ”No”, and a penalty loss on the illegal tokens expect from ”Yes” and “No”. After fine-tuning the target LLM based on this hybrid loss, the user can directly ask the LLMs to decide whether a specific text belongs to its’ pre-training dataset.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0AC8CD-B832-6517-6CE6-71FF07B9C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02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unaligned LLMs without human feedback, the samples in the fine-tuning dataset are no longer formatted as dialogue. </a:t>
            </a:r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We  design a discriminative loss for unaligned version MIA-Tuner. Specifically, we aim to maximize agreement among samples of the same class, meaning the difference in loss value within the same class will be minimized, while the difference between member and non-member samples will be amplified. This approach makes it easier to detect membership based on the  loss value.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55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D184-9F08-0AC6-59F8-3E640D3A1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F4CBC7-24A4-2116-05E6-3722FF657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1B58C5-0689-A8D3-B720-492D14EC3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Except from conducting MIA, defending against MIA is also a topic of interest in the research community. From the opposite perspective, MIA-Tuner should also be capable to instruct an LLM to defend against MIA. Therefore, we attempted to explore the possibility of reversing the optimization goals that initially designed for pre-training data detection. Specifically, we  simply reverse the discriminative loss in unaligned-version MIA-Tuner and penalty loss in aligned-version MIA-Tuner.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CF8D81-C801-7D49-BDBB-21F6B40CB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23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25806-6653-D664-ED6B-F17ED85D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15F0B5-EAD7-DC7C-6529-BAFDAF3B8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23A35C-4354-39AB-2429-7355436CB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following is the experiments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1AD230-3EDE-66AB-DEED-13C6DA5D3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214A57-53EC-482F-81B0-F5278A5F20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372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8C719-D6FC-04EC-9545-87A482AC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5ACA93-D802-37DE-A9AE-69F3E3A71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921F62-DE25-032D-F10E-38E250172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make the experimental results more convincible, we compare Seven </a:t>
            </a:r>
            <a:r>
              <a:rPr lang="en-US" altLang="zh-CN" dirty="0" err="1"/>
              <a:t>sota</a:t>
            </a:r>
            <a:r>
              <a:rPr lang="en-US" altLang="zh-CN" dirty="0"/>
              <a:t> baselines with MIA-Tuner on 6 different LLMs that have both aligned and unaligned versions. For the dataset, we not only employ the widely-adopted pre-training data detection benchmark, WIKIMIA, but also collect a more up-to-date dataset WIKIMIA-24. WIKIMIA-24 is collected in a similar manner as WIKIMIA, but have a newer cutoff date, large scale, and more compatible LLMs. We had released this benchmark in </a:t>
            </a:r>
            <a:r>
              <a:rPr lang="en-US" altLang="zh-CN" dirty="0" err="1"/>
              <a:t>huggingface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20BF91-B142-E44D-6745-0BCC83445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251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overall performance demonstrates that MIA-Tuner consistently outperforms all baselines over all LLMs with a significant margin. It improves the AUC score to an incredible high level of 0.97.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82EB-B9DF-C55A-86C5-EBEE3A271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E2FF14C-E839-D987-FC76-6910FB117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D5D548-3290-E4AB-5395-B3CA77FA7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 MIA-Tuner requires an additional fine-tuning process, it is crucial to evaluate how the number of fine-tuning samples affects the detection performance. The experimental results demonstrate that MIA-Tuner can be a few-shot learner, and only 60 fine-tuning samples will lead to a well enough performance.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1FFA7-94E4-9579-59D7-DED7B9728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8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Here is the outline of this presentation.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214A57-53EC-482F-81B0-F5278A5F20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89760-5FAA-9DB9-12D9-6517736DF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CCEC1E-22A7-671E-9F20-3BA86347A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44BB2E-B4DF-7FB2-6F9B-60B974FF5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Furthermore, we also conduct two groups of experiments to highlight that MIA-Tuner can be a benign defender for defending existing MIAs and our proposed MIA-Tuner.  </a:t>
            </a:r>
          </a:p>
          <a:p>
            <a:endParaRPr lang="en-US" altLang="zh-CN" dirty="0"/>
          </a:p>
          <a:p>
            <a:r>
              <a:rPr lang="en-US" altLang="zh-CN" dirty="0"/>
              <a:t>In the first experiment, we deploy the MIA-Tuner as a safeguard before the pre-trained LLM be released. We notice that after conducting the safeguard, the attack performance of MIAs exhibits a considerable decrease, and most MIA methods become a random guesser. Meanwhile, the overall LLM performance nearly not change with the additional safeguard.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FD2380-AD6D-D079-C3B0-4B6DED928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50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3556B-6F85-0CFE-E0F9-6D2DE53D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ADC20C-BEAF-9858-5A92-87F3030FF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2A1DFB-0030-333F-A3B9-43773046F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second experiment, we consider a scenario that LLM providers (Like ChatGPT) will provide a fine-tuning API for user. </a:t>
            </a:r>
          </a:p>
          <a:p>
            <a:endParaRPr lang="en-US" altLang="zh-CN" dirty="0"/>
          </a:p>
          <a:p>
            <a:r>
              <a:rPr lang="en-US" altLang="zh-CN" dirty="0"/>
              <a:t>We assume there are two kinds of fine-tuning user: a benign user with regular FT dataset, and a malicious user with an adversarial FT dataset. The adversarial FT dataset is composed with a bunch of pre-training data detection question-answer pairs like we have used in the attack version </a:t>
            </a:r>
            <a:r>
              <a:rPr lang="en-US" altLang="zh-CN" dirty="0" err="1"/>
              <a:t>MIA_Tuner</a:t>
            </a:r>
            <a:r>
              <a:rPr lang="en-US" altLang="zh-CN" dirty="0"/>
              <a:t>. The results indicate that the safeguard nearly not affects the FT performance of a benign user, but it can prevent a malicious user to tune the LLM as a pre-training detector.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A850E7-3B1C-D950-8863-9C1BE9CE6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15558-0F42-D854-A635-218587D6C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D9D1A2-4358-02A5-1E0A-978665683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5257A9-9CE8-2637-83BD-8DB63F586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Moreover, we also demonstrate MIA-Tuner can be a universal attacker by evaluating it over LLMs with different parameter scales and different pending text length.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21AD07-BE94-F27A-15A6-367847A4E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757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7CB53-911A-3373-DA0C-5EBB31448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36F621-4125-8F40-405D-97CE98536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56EDD2-FDE0-09AC-9085-4406C0B27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a case study we evaluate MIA-Tuner on a commercial LLM who provides a fine-tuning API for users.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0FD10D-3A87-0FF8-1678-A28DD9506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40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FE64-2C68-472D-AC80-1F75D067A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AB1368-A444-7B4D-1CD2-C526ADBA7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AA735B-3E6C-2BE6-85D0-7D5EF0EC5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Finally, we‘d like to discuss several limitations of this work.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53ECC-B4A1-91D6-96A0-4192FBA71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214A57-53EC-482F-81B0-F5278A5F20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770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Apparently, MIA-Tuner requires an additional fine-tuning process compared with existing MIAs, which may not be feasible in LLMs who not allow user to fine-tune. Furthermore, MIA-Tuner may be overestimated due to a temporal distribution shift that is a phenomenon discovered in a COLM'24 paper. So, evaluating MIA-tuner on a benchmark without a cutoff date will be a future work.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 for your attention! If you are interested to our work, you can scan the following </a:t>
            </a:r>
            <a:r>
              <a:rPr kumimoji="1" lang="en-US" altLang="zh-CN" dirty="0" err="1"/>
              <a:t>qr</a:t>
            </a:r>
            <a:r>
              <a:rPr kumimoji="1" lang="en-US" altLang="zh-CN" dirty="0"/>
              <a:t> codes to access our code, dataset and paper. By the way feel free to contact with me via email or </a:t>
            </a:r>
            <a:r>
              <a:rPr kumimoji="1" lang="en-US" altLang="zh-CN" dirty="0" err="1"/>
              <a:t>wechat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7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905A5-C5EE-F327-2900-DA642E4B4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38A5A8-BD4C-B080-8277-46582D81E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B62BA6-B33C-75DB-6D3E-4952C9700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recent years, the parameters of Large Language Models (LLMs) have expanded exponentially to align with the well-known scaling law. Meanwhile, the scale of training datasets has increased simultaneously.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B1F3A2-91E3-E699-7634-69910F4E4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603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D7A4-A2DA-FF3C-8049-A90CBF91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E28F28-637E-BA3F-D62D-6BEFD255A7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63EAFC-715F-F157-F69B-88859DC7A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the rapid expansion of data has inevitably introduced a significant amount of unauthorized content, including data with ambiguous copyright status and sensitive personal information. I believe this is one of the key reasons why nearly all closed- and open-source LLMs choose not to disclose their training datasets. This raises an important and valuable question: how can we effectively detect the use of unauthorized data?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4256F-3C47-6937-193E-5A39AF732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266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D5E11-DC43-9D6F-82BE-BEA1107F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78646D-5B36-35BB-D6FD-CC7CBBD30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0606B7-FC53-18EF-8511-B77587086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context, I would like to give a brief introduction of MIA. MIA is proposed to infer whether a given data sample is used for training the target model.  The samples in the training dataset will be referred as member samples and the others will be referred as non-member. Most of existing works utilize loss value as the detection metric, if the value lower than a threshold, then the sample will be considered as a member sample.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2C9949-A555-F5BC-6E4F-F392B9116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703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4EEF6-742C-4CAF-584C-E9504994E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63D804-8AC7-740E-C995-D0A218AF9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E0E9D2-72F3-2869-7B36-5B418F84F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Although MIA has achieved high detection accuracy against Fine-tuned LLMs, MIAs against pre-trained LLMs is still a non-trivial task due to several unique characteristics. Specifically, Pre-training has significant larger-scale dataset, fewer training epochs, and less prior knowledge of the training data distribution, all of these will contribute to a low accuracy in MIAs.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83F373-D41E-F0C0-B110-627BF371B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67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E565F-EAC2-B5BB-5B61-594E99BF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15CEF1-AE66-2065-BC61-EB2FEED6A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30B4AB-FE24-8E01-239B-3ABD47477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Furthermore, alignment techniques are increasingly being adopted by modern LLMs to better align them with human feedback and values. However, aligned LLMs are fine-tuned on specialized datasets, which can lead to </a:t>
            </a:r>
            <a:r>
              <a:rPr lang="en-US" altLang="zh-CN" b="1" dirty="0"/>
              <a:t>model forgetting</a:t>
            </a:r>
            <a:r>
              <a:rPr lang="en-US" altLang="zh-CN" dirty="0"/>
              <a:t>, causing the model to lose some of its memorization of pre-training data.</a:t>
            </a:r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Additionally, LLM alignment often includes </a:t>
            </a:r>
            <a:r>
              <a:rPr lang="en-US" altLang="zh-CN" b="1" dirty="0"/>
              <a:t>safety alignment</a:t>
            </a:r>
            <a:r>
              <a:rPr lang="en-US" altLang="zh-CN" dirty="0"/>
              <a:t>, which ensures the model adheres to ethical principles and safety standards, thereby enhancing its overall responsibility. As a result, detecting pre-training data through API access to an aligned LLM becomes an even more challenging task.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76CB69-A451-2F01-9112-FFC0BD5C27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474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8756-0D79-E227-74C4-27F38F45E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80F44B-3819-F757-A63D-7FD43150B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22FAE2-6B40-FFB5-020C-9D6982B84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u="none" strike="noStrike" dirty="0">
                <a:solidFill>
                  <a:srgbClr val="C9D1D9"/>
                </a:solidFill>
                <a:effectLst/>
                <a:latin typeface="Noto Sans" panose="020B0502040504020204" pitchFamily="34" charset="0"/>
              </a:rPr>
              <a:t>Based on the challenges mentioned above, a simple but potentially effective inspiration emerged in our minds.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DF3FF3-E94F-24DD-EB37-1224B86B2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214A57-53EC-482F-81B0-F5278A5F20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148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964B3-D967-198F-1C36-A695C118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CA7209-AF8E-E7E6-1652-7C9EB0AF7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CFEC39-73CF-8874-99FB-482164703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consider that can LLM itself be prompted or instructed to detect the pre-training texts? Just image a scenario, the user say “Hey, LLMs, please tell me if you have seen this text before?”, then the LLM can handle such a user query by responding   “Yes” or “No”.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B7EB23-077F-5436-0FAF-3AA5BD4DB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14A57-53EC-482F-81B0-F5278A5F20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93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16F2-408D-455E-AA89-E0A8DC49B5E3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1B34A-0288-4B92-BD5C-46DBED48DF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16F2-408D-455E-AA89-E0A8DC49B5E3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1B34A-0288-4B92-BD5C-46DBED48DF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850977"/>
            <a:ext cx="12192000" cy="1654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11125201" y="6463788"/>
            <a:ext cx="922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A21B34A-0288-4B92-BD5C-46DBED48DF80}" type="slidenum">
              <a:rPr lang="zh-CN" altLang="en-US" sz="1200" smtClean="0">
                <a:solidFill>
                  <a:schemeClr val="tx2"/>
                </a:solidFill>
              </a:rPr>
              <a:t>‹#›</a:t>
            </a:fld>
            <a:endParaRPr lang="zh-CN" altLang="en-US" sz="120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800101"/>
            <a:ext cx="12192000" cy="23114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6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1374987" y="800100"/>
            <a:ext cx="108254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745069" y="800100"/>
            <a:ext cx="11021907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81280" y="800100"/>
            <a:ext cx="535093" cy="0"/>
          </a:xfrm>
          <a:prstGeom prst="line">
            <a:avLst/>
          </a:prstGeom>
          <a:ln w="38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0" y="800100"/>
            <a:ext cx="474133" cy="0"/>
          </a:xfrm>
          <a:prstGeom prst="line">
            <a:avLst/>
          </a:prstGeom>
          <a:ln w="38100" cap="flat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 hidden="1"/>
          <p:cNvSpPr>
            <a:spLocks noGrp="1"/>
          </p:cNvSpPr>
          <p:nvPr>
            <p:ph sz="quarter" idx="10" hasCustomPrompt="1"/>
          </p:nvPr>
        </p:nvSpPr>
        <p:spPr>
          <a:xfrm>
            <a:off x="575736" y="277614"/>
            <a:ext cx="3801533" cy="4524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zh-CN" altLang="en-US" sz="2600" b="1" dirty="0" smtClean="0">
                <a:solidFill>
                  <a:schemeClr val="accent2"/>
                </a:solidFill>
              </a:defRPr>
            </a:lvl1pPr>
          </a:lstStyle>
          <a:p>
            <a:pPr marL="0" lvl="0" defTabSz="457200"/>
            <a:r>
              <a:rPr lang="zh-CN" altLang="en-US"/>
              <a:t>编辑母版标题样式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11125201" y="6463788"/>
            <a:ext cx="922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A21B34A-0288-4B92-BD5C-46DBED48DF80}" type="slidenum">
              <a:rPr lang="zh-CN" altLang="en-US" sz="1200" smtClean="0">
                <a:solidFill>
                  <a:schemeClr val="tx2"/>
                </a:solidFill>
              </a:rPr>
              <a:t>‹#›</a:t>
            </a:fld>
            <a:endParaRPr lang="zh-CN" altLang="en-US" sz="120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800101"/>
            <a:ext cx="12192000" cy="23114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6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74987" y="800100"/>
            <a:ext cx="108254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5069" y="800100"/>
            <a:ext cx="11021907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81280" y="800100"/>
            <a:ext cx="535093" cy="0"/>
          </a:xfrm>
          <a:prstGeom prst="line">
            <a:avLst/>
          </a:prstGeom>
          <a:ln w="38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0" y="800100"/>
            <a:ext cx="474133" cy="0"/>
          </a:xfrm>
          <a:prstGeom prst="line">
            <a:avLst/>
          </a:prstGeom>
          <a:ln w="38100" cap="flat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16F2-408D-455E-AA89-E0A8DC49B5E3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1B34A-0288-4B92-BD5C-46DBED48DF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16F2-408D-455E-AA89-E0A8DC49B5E3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1B34A-0288-4B92-BD5C-46DBED48DF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16F2-408D-455E-AA89-E0A8DC49B5E3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1B34A-0288-4B92-BD5C-46DBED48DF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16F2-408D-455E-AA89-E0A8DC49B5E3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1B34A-0288-4B92-BD5C-46DBED48DF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16F2-408D-455E-AA89-E0A8DC49B5E3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1B34A-0288-4B92-BD5C-46DBED48DF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16F2-408D-455E-AA89-E0A8DC49B5E3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1B34A-0288-4B92-BD5C-46DBED48DF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E16F2-408D-455E-AA89-E0A8DC49B5E3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1B34A-0288-4B92-BD5C-46DBED48DF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12" Type="http://schemas.microsoft.com/office/2007/relationships/hdphoto" Target="../media/hdphoto1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emf"/><Relationship Id="rId11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sv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notesSlide" Target="../notesSlides/notesSlide12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8.png"/><Relationship Id="rId3" Type="http://schemas.openxmlformats.org/officeDocument/2006/relationships/notesSlide" Target="../notesSlides/notesSlide15.xml"/><Relationship Id="rId7" Type="http://schemas.microsoft.com/office/2007/relationships/hdphoto" Target="../media/hdphoto1.wdp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7.wdp"/><Relationship Id="rId1" Type="http://schemas.openxmlformats.org/officeDocument/2006/relationships/tags" Target="../tags/tag57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8.png"/><Relationship Id="rId1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18" Type="http://schemas.openxmlformats.org/officeDocument/2006/relationships/notesSlide" Target="../notesSlides/notesSlide16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10" Type="http://schemas.openxmlformats.org/officeDocument/2006/relationships/tags" Target="../tags/tag67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5.jpe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8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8.png"/><Relationship Id="rId1" Type="http://schemas.openxmlformats.org/officeDocument/2006/relationships/tags" Target="../tags/tag74.xml"/><Relationship Id="rId6" Type="http://schemas.microsoft.com/office/2007/relationships/hdphoto" Target="../media/hdphoto2.wdp"/><Relationship Id="rId11" Type="http://schemas.openxmlformats.org/officeDocument/2006/relationships/image" Target="../media/image63.png"/><Relationship Id="rId5" Type="http://schemas.openxmlformats.org/officeDocument/2006/relationships/image" Target="../media/image2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8.wdp"/><Relationship Id="rId3" Type="http://schemas.openxmlformats.org/officeDocument/2006/relationships/tags" Target="../tags/tag80.xml"/><Relationship Id="rId7" Type="http://schemas.openxmlformats.org/officeDocument/2006/relationships/image" Target="../media/image27.png"/><Relationship Id="rId12" Type="http://schemas.openxmlformats.org/officeDocument/2006/relationships/image" Target="../media/image73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71.png"/><Relationship Id="rId11" Type="http://schemas.openxmlformats.org/officeDocument/2006/relationships/image" Target="../media/image72.png"/><Relationship Id="rId5" Type="http://schemas.openxmlformats.org/officeDocument/2006/relationships/notesSlide" Target="../notesSlides/notesSlide19.xml"/><Relationship Id="rId10" Type="http://schemas.microsoft.com/office/2007/relationships/hdphoto" Target="../media/hdphoto5.wdp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pn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76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75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86.xml"/><Relationship Id="rId7" Type="http://schemas.openxmlformats.org/officeDocument/2006/relationships/image" Target="../media/image78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77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81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80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90.xml"/><Relationship Id="rId6" Type="http://schemas.openxmlformats.org/officeDocument/2006/relationships/image" Target="../media/image82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notesSlide" Target="../notesSlides/notesSlide24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9.png"/><Relationship Id="rId21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microsoft.com/office/2007/relationships/hdphoto" Target="../media/hdphoto2.wdp"/><Relationship Id="rId17" Type="http://schemas.microsoft.com/office/2007/relationships/hdphoto" Target="../media/hdphoto5.wdp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36.png"/><Relationship Id="rId5" Type="http://schemas.openxmlformats.org/officeDocument/2006/relationships/image" Target="../media/image21.png"/><Relationship Id="rId15" Type="http://schemas.microsoft.com/office/2007/relationships/hdphoto" Target="../media/hdphoto4.wdp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6.png"/><Relationship Id="rId19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microsoft.com/office/2007/relationships/hdphoto" Target="../media/hdphoto3.wdp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notesSlide" Target="../notesSlides/notesSlide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5" imgW="11430" imgH="11430" progId="TCLayout.ActiveDocument.1">
                  <p:embed/>
                </p:oleObj>
              </mc:Choice>
              <mc:Fallback>
                <p:oleObj name="think-cell 幻灯片" r:id="rId5" imgW="11430" imgH="11430" progId="TCLayout.ActiveDocument.1">
                  <p:embed/>
                  <p:pic>
                    <p:nvPicPr>
                      <p:cNvPr id="5" name="对象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等线" panose="02010600030101010101" pitchFamily="2" charset="-122"/>
              <a:ea typeface="PMingLiU" panose="02020500000000000000" pitchFamily="18" charset="-120"/>
              <a:sym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" y="2081283"/>
            <a:ext cx="11910060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MIA-Tuner: Adapting Large Language Models </a:t>
            </a:r>
          </a:p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Pre-training Text Detector</a:t>
            </a: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906E2E10-92FD-51CC-B58F-6296C65EEB89}"/>
              </a:ext>
            </a:extLst>
          </p:cNvPr>
          <p:cNvSpPr txBox="1"/>
          <p:nvPr/>
        </p:nvSpPr>
        <p:spPr>
          <a:xfrm>
            <a:off x="579904" y="4222459"/>
            <a:ext cx="11032191" cy="89768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spcBef>
                <a:spcPts val="1000"/>
              </a:spcBef>
              <a:defRPr sz="2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Wenjie Fu</a:t>
            </a:r>
            <a:r>
              <a:rPr lang="en-US" sz="2400" b="1" baseline="30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2400" b="1" err="1">
                <a:latin typeface="Times New Roman" panose="02020603050405020304" charset="0"/>
                <a:cs typeface="Times New Roman" panose="02020603050405020304" charset="0"/>
              </a:rPr>
              <a:t>Huandong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 Wang</a:t>
            </a:r>
            <a:r>
              <a:rPr lang="en-US" sz="2400" b="1" baseline="30000">
                <a:latin typeface="Times New Roman" panose="02020603050405020304" charset="0"/>
                <a:cs typeface="Times New Roman" panose="02020603050405020304" charset="0"/>
              </a:rPr>
              <a:t>2*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, Chen Gao</a:t>
            </a:r>
            <a:r>
              <a:rPr lang="en-US" sz="2400" b="1" baseline="3000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, Guanghua Liu</a:t>
            </a:r>
            <a:r>
              <a:rPr lang="en-US" sz="2400" b="1" baseline="30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, Yong Li</a:t>
            </a:r>
            <a:r>
              <a:rPr lang="en-US" sz="2400" b="1" baseline="3000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, Tao Jiang</a:t>
            </a:r>
            <a:r>
              <a:rPr lang="en-US" sz="2400" b="1" baseline="3000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spcBef>
                <a:spcPts val="1000"/>
              </a:spcBef>
              <a:defRPr sz="2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sz="2000" baseline="30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Huazhong University of Science and Technology, </a:t>
            </a:r>
            <a:r>
              <a:rPr lang="en-US" sz="2000" baseline="3000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Tsinghua University</a:t>
            </a:r>
          </a:p>
        </p:txBody>
      </p:sp>
      <p:pic>
        <p:nvPicPr>
          <p:cNvPr id="7" name="Picture 2" descr="Tsinghua University - Wikipedia">
            <a:extLst>
              <a:ext uri="{FF2B5EF4-FFF2-40B4-BE49-F238E27FC236}">
                <a16:creationId xmlns:a16="http://schemas.microsoft.com/office/drawing/2014/main" id="{35411733-B7B0-6D30-DF3F-9B20873A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818" y="144940"/>
            <a:ext cx="1430872" cy="143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形 25">
            <a:extLst>
              <a:ext uri="{FF2B5EF4-FFF2-40B4-BE49-F238E27FC236}">
                <a16:creationId xmlns:a16="http://schemas.microsoft.com/office/drawing/2014/main" id="{E0850FD0-D831-87B5-CB98-671D6BB051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6618" y="214903"/>
            <a:ext cx="1707554" cy="1302800"/>
          </a:xfrm>
          <a:prstGeom prst="rect">
            <a:avLst/>
          </a:prstGeom>
        </p:spPr>
      </p:pic>
      <p:pic>
        <p:nvPicPr>
          <p:cNvPr id="9" name="图片 8" descr="图形用户界面, 文本&#10;&#10;AI 生成的内容可能不正确。">
            <a:extLst>
              <a:ext uri="{FF2B5EF4-FFF2-40B4-BE49-F238E27FC236}">
                <a16:creationId xmlns:a16="http://schemas.microsoft.com/office/drawing/2014/main" id="{8533ACAA-A855-387D-413C-78EDB3F25C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" y="196395"/>
            <a:ext cx="7772400" cy="132130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DB4BE9-C633-17D4-25AF-CA9AB78BF436}"/>
              </a:ext>
            </a:extLst>
          </p:cNvPr>
          <p:cNvGrpSpPr>
            <a:grpSpLocks noChangeAspect="1"/>
          </p:cNvGrpSpPr>
          <p:nvPr/>
        </p:nvGrpSpPr>
        <p:grpSpPr>
          <a:xfrm>
            <a:off x="4841215" y="4861218"/>
            <a:ext cx="2143059" cy="2143059"/>
            <a:chOff x="5285352" y="5122101"/>
            <a:chExt cx="1621293" cy="1621293"/>
          </a:xfrm>
        </p:grpSpPr>
        <p:pic>
          <p:nvPicPr>
            <p:cNvPr id="2050" name="Picture 2" descr="Icons Tune Tuning #807406 Vector Icon | Vectopus">
              <a:extLst>
                <a:ext uri="{FF2B5EF4-FFF2-40B4-BE49-F238E27FC236}">
                  <a16:creationId xmlns:a16="http://schemas.microsoft.com/office/drawing/2014/main" id="{EAC1063D-DDAB-BB75-CF78-6A4E5C2B4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64" b="89674" l="5978" r="94203">
                          <a14:foregroundMark x1="43478" y1="57790" x2="43478" y2="57790"/>
                          <a14:foregroundMark x1="55616" y1="42572" x2="55616" y2="42572"/>
                          <a14:foregroundMark x1="91304" y1="48732" x2="91304" y2="48732"/>
                          <a14:foregroundMark x1="94384" y1="58152" x2="94384" y2="58152"/>
                          <a14:foregroundMark x1="88587" y1="70109" x2="88587" y2="70109"/>
                          <a14:foregroundMark x1="44746" y1="73913" x2="44746" y2="73913"/>
                          <a14:foregroundMark x1="30072" y1="77899" x2="30072" y2="77899"/>
                          <a14:foregroundMark x1="5978" y1="70652" x2="5978" y2="70652"/>
                          <a14:foregroundMark x1="23188" y1="36051" x2="23188" y2="36051"/>
                          <a14:foregroundMark x1="16486" y1="56341" x2="16486" y2="56341"/>
                          <a14:foregroundMark x1="55435" y1="65942" x2="55435" y2="65942"/>
                          <a14:foregroundMark x1="53261" y1="67391" x2="53261" y2="67391"/>
                          <a14:foregroundMark x1="53623" y1="67391" x2="53623" y2="67391"/>
                          <a14:foregroundMark x1="52717" y1="69022" x2="52717" y2="69022"/>
                          <a14:foregroundMark x1="53261" y1="68116" x2="53261" y2="68116"/>
                          <a14:foregroundMark x1="52899" y1="67935" x2="49819" y2="74275"/>
                          <a14:foregroundMark x1="49819" y1="74275" x2="48913" y2="751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352" y="5122101"/>
              <a:ext cx="1621293" cy="1621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B14CEE6-4D05-E354-30AD-20AFB7798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1722" y="5572615"/>
              <a:ext cx="396694" cy="396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7517969-C883-C64C-1A73-14A006FCC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316" y="5536305"/>
              <a:ext cx="316723" cy="316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9C0D1-6DEE-0DD4-354D-6EA812EB1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CC17C5-40C1-8E6E-02E5-E177AC591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372" y="1838795"/>
            <a:ext cx="10296469" cy="3404139"/>
          </a:xfrm>
          <a:prstGeom prst="rect">
            <a:avLst/>
          </a:prstGeom>
        </p:spPr>
      </p:pic>
      <p:sp>
        <p:nvSpPr>
          <p:cNvPr id="7" name="内容占位符 1">
            <a:extLst>
              <a:ext uri="{FF2B5EF4-FFF2-40B4-BE49-F238E27FC236}">
                <a16:creationId xmlns:a16="http://schemas.microsoft.com/office/drawing/2014/main" id="{F952942D-163F-139E-CB22-D5D9925674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1995" y="60325"/>
            <a:ext cx="10691869" cy="701731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Motivation &amp; Key Intuition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C72BDC-1E2E-1889-1B82-7394950224F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5440" y="1129030"/>
            <a:ext cx="11293185" cy="538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Can LLM itself be prompted or instructed to detect the pre-training texts?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226-8551-5317-D582-C674E6328083}"/>
              </a:ext>
            </a:extLst>
          </p:cNvPr>
          <p:cNvSpPr txBox="1"/>
          <p:nvPr/>
        </p:nvSpPr>
        <p:spPr>
          <a:xfrm>
            <a:off x="8151123" y="4697057"/>
            <a:ext cx="279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Frustrating!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D9DD70-45A7-024B-3233-39477A055DB9}"/>
              </a:ext>
            </a:extLst>
          </p:cNvPr>
          <p:cNvSpPr txBox="1"/>
          <p:nvPr/>
        </p:nvSpPr>
        <p:spPr>
          <a:xfrm>
            <a:off x="324021" y="5381842"/>
            <a:ext cx="5743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Instruct LLM to detect its training text </a:t>
            </a:r>
          </a:p>
        </p:txBody>
      </p:sp>
    </p:spTree>
    <p:extLst>
      <p:ext uri="{BB962C8B-B14F-4D97-AF65-F5344CB8AC3E}">
        <p14:creationId xmlns:p14="http://schemas.microsoft.com/office/powerpoint/2010/main" val="428639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B5E1-E891-E7DE-DCF2-0E5D2FAB2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>
            <a:extLst>
              <a:ext uri="{FF2B5EF4-FFF2-40B4-BE49-F238E27FC236}">
                <a16:creationId xmlns:a16="http://schemas.microsoft.com/office/drawing/2014/main" id="{A8CFBB37-1C5F-5450-01CA-3E51A9802E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1995" y="60325"/>
            <a:ext cx="10691869" cy="701731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Motivation &amp; Key Intuition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99C67-8B60-B411-6425-4E95DD07E8D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5440" y="1129030"/>
            <a:ext cx="11846560" cy="538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Tuning LLMs to conduct detection.</a:t>
            </a:r>
          </a:p>
          <a:p>
            <a:pPr marL="628650" lvl="1" indent="-171450"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soft prompt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stimulate the memorization of LLMs on training corpora.</a:t>
            </a:r>
          </a:p>
          <a:p>
            <a:pPr marL="628650" lvl="1" indent="-171450"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87477D-C021-2EDC-00B8-B176F9A2F0CB}"/>
              </a:ext>
            </a:extLst>
          </p:cNvPr>
          <p:cNvSpPr txBox="1"/>
          <p:nvPr/>
        </p:nvSpPr>
        <p:spPr>
          <a:xfrm>
            <a:off x="8230425" y="5826257"/>
            <a:ext cx="2178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Prompt-tuning [2]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D79BDC-E3D2-50CA-80CE-91820E51B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79" y="2364703"/>
            <a:ext cx="4826121" cy="3364267"/>
          </a:xfrm>
          <a:prstGeom prst="rect">
            <a:avLst/>
          </a:prstGeom>
        </p:spPr>
      </p:pic>
      <p:pic>
        <p:nvPicPr>
          <p:cNvPr id="4098" name="Picture 2" descr="The comparison between the previous T5 prompt tuning method (part (a))... |  Download Scientific Diagram">
            <a:extLst>
              <a:ext uri="{FF2B5EF4-FFF2-40B4-BE49-F238E27FC236}">
                <a16:creationId xmlns:a16="http://schemas.microsoft.com/office/drawing/2014/main" id="{EDE20EF1-2D49-CC12-2248-C3D3C955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42" y="2673078"/>
            <a:ext cx="5124551" cy="258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36C631-B52E-D8B3-CFBD-E8637182F9C6}"/>
              </a:ext>
            </a:extLst>
          </p:cNvPr>
          <p:cNvSpPr txBox="1"/>
          <p:nvPr/>
        </p:nvSpPr>
        <p:spPr>
          <a:xfrm>
            <a:off x="1783559" y="5826257"/>
            <a:ext cx="2516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Instruction-tuning [1]</a:t>
            </a:r>
          </a:p>
        </p:txBody>
      </p:sp>
      <p:pic>
        <p:nvPicPr>
          <p:cNvPr id="12" name="图片 11" descr="形状&#10;&#10;AI 生成的内容可能不正确。">
            <a:extLst>
              <a:ext uri="{FF2B5EF4-FFF2-40B4-BE49-F238E27FC236}">
                <a16:creationId xmlns:a16="http://schemas.microsoft.com/office/drawing/2014/main" id="{8184C827-1E49-8E4A-A16F-F2A099E9A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11" y="3692181"/>
            <a:ext cx="547578" cy="54215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73FCA14-AB73-751C-1556-2D301EAEF2E6}"/>
              </a:ext>
            </a:extLst>
          </p:cNvPr>
          <p:cNvSpPr txBox="1"/>
          <p:nvPr/>
        </p:nvSpPr>
        <p:spPr>
          <a:xfrm>
            <a:off x="1322294" y="6453990"/>
            <a:ext cx="7622600" cy="415498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kumimoji="1" lang="en-US" altLang="zh-CN" sz="1050" dirty="0"/>
              <a:t>[1] Wei, Jason, et al. "Finetuned Language Models are Zero-Shot Learners." ICLR’22.</a:t>
            </a:r>
          </a:p>
          <a:p>
            <a:r>
              <a:rPr kumimoji="1" lang="en-US" altLang="zh-CN" sz="1050" dirty="0"/>
              <a:t>[2] Lester, Brian, Rami Al-</a:t>
            </a:r>
            <a:r>
              <a:rPr kumimoji="1" lang="en-US" altLang="zh-CN" sz="1050" dirty="0" err="1"/>
              <a:t>Rfou</a:t>
            </a:r>
            <a:r>
              <a:rPr kumimoji="1" lang="en-US" altLang="zh-CN" sz="1050" dirty="0"/>
              <a:t>, and Noah Constant. "The Power of Scale for Parameter-Efficient Prompt Tuning." EMNLP’21.</a:t>
            </a:r>
          </a:p>
        </p:txBody>
      </p:sp>
    </p:spTree>
    <p:extLst>
      <p:ext uri="{BB962C8B-B14F-4D97-AF65-F5344CB8AC3E}">
        <p14:creationId xmlns:p14="http://schemas.microsoft.com/office/powerpoint/2010/main" val="252461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1B39-5191-02E3-DB44-471755212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AB5963A-CCB4-F52D-D8C5-C2F24852E50B}"/>
              </a:ext>
            </a:extLst>
          </p:cNvPr>
          <p:cNvSpPr/>
          <p:nvPr/>
        </p:nvSpPr>
        <p:spPr>
          <a:xfrm>
            <a:off x="4425951" y="238241"/>
            <a:ext cx="3340100" cy="760583"/>
          </a:xfrm>
          <a:custGeom>
            <a:avLst/>
            <a:gdLst/>
            <a:ahLst/>
            <a:cxnLst/>
            <a:rect l="l" t="t" r="r" b="b"/>
            <a:pathLst>
              <a:path w="1939826" h="441722">
                <a:moveTo>
                  <a:pt x="364629" y="55067"/>
                </a:moveTo>
                <a:cubicBezTo>
                  <a:pt x="353913" y="55067"/>
                  <a:pt x="344735" y="57101"/>
                  <a:pt x="337095" y="61168"/>
                </a:cubicBezTo>
                <a:cubicBezTo>
                  <a:pt x="329456" y="65236"/>
                  <a:pt x="323651" y="71140"/>
                  <a:pt x="319683" y="78879"/>
                </a:cubicBezTo>
                <a:cubicBezTo>
                  <a:pt x="315714" y="86618"/>
                  <a:pt x="313729" y="95945"/>
                  <a:pt x="313729" y="106859"/>
                </a:cubicBezTo>
                <a:lnTo>
                  <a:pt x="313729" y="334863"/>
                </a:lnTo>
                <a:cubicBezTo>
                  <a:pt x="313729" y="345777"/>
                  <a:pt x="315714" y="355104"/>
                  <a:pt x="319683" y="362843"/>
                </a:cubicBezTo>
                <a:cubicBezTo>
                  <a:pt x="323651" y="370582"/>
                  <a:pt x="329456" y="376486"/>
                  <a:pt x="337095" y="380554"/>
                </a:cubicBezTo>
                <a:cubicBezTo>
                  <a:pt x="344735" y="384622"/>
                  <a:pt x="353913" y="386656"/>
                  <a:pt x="364629" y="386656"/>
                </a:cubicBezTo>
                <a:cubicBezTo>
                  <a:pt x="375344" y="386656"/>
                  <a:pt x="384522" y="384622"/>
                  <a:pt x="392162" y="380554"/>
                </a:cubicBezTo>
                <a:cubicBezTo>
                  <a:pt x="399802" y="376486"/>
                  <a:pt x="405606" y="370582"/>
                  <a:pt x="409575" y="362843"/>
                </a:cubicBezTo>
                <a:cubicBezTo>
                  <a:pt x="413544" y="355104"/>
                  <a:pt x="415528" y="345777"/>
                  <a:pt x="415528" y="334863"/>
                </a:cubicBezTo>
                <a:lnTo>
                  <a:pt x="415528" y="106859"/>
                </a:lnTo>
                <a:cubicBezTo>
                  <a:pt x="415528" y="95945"/>
                  <a:pt x="413544" y="86618"/>
                  <a:pt x="409575" y="78879"/>
                </a:cubicBezTo>
                <a:cubicBezTo>
                  <a:pt x="405606" y="71140"/>
                  <a:pt x="399802" y="65236"/>
                  <a:pt x="392162" y="61168"/>
                </a:cubicBezTo>
                <a:cubicBezTo>
                  <a:pt x="384522" y="57101"/>
                  <a:pt x="375344" y="55067"/>
                  <a:pt x="364629" y="55067"/>
                </a:cubicBezTo>
                <a:close/>
                <a:moveTo>
                  <a:pt x="1494234" y="4465"/>
                </a:moveTo>
                <a:lnTo>
                  <a:pt x="1704380" y="4465"/>
                </a:lnTo>
                <a:lnTo>
                  <a:pt x="1704380" y="58043"/>
                </a:lnTo>
                <a:lnTo>
                  <a:pt x="1627584" y="58043"/>
                </a:lnTo>
                <a:lnTo>
                  <a:pt x="1627584" y="437257"/>
                </a:lnTo>
                <a:lnTo>
                  <a:pt x="1571030" y="437257"/>
                </a:lnTo>
                <a:lnTo>
                  <a:pt x="1571030" y="58043"/>
                </a:lnTo>
                <a:lnTo>
                  <a:pt x="1494234" y="58043"/>
                </a:lnTo>
                <a:close/>
                <a:moveTo>
                  <a:pt x="1247775" y="4465"/>
                </a:moveTo>
                <a:lnTo>
                  <a:pt x="1297186" y="4465"/>
                </a:lnTo>
                <a:lnTo>
                  <a:pt x="1406426" y="310501"/>
                </a:lnTo>
                <a:lnTo>
                  <a:pt x="1406426" y="4465"/>
                </a:lnTo>
                <a:lnTo>
                  <a:pt x="1460301" y="4465"/>
                </a:lnTo>
                <a:lnTo>
                  <a:pt x="1460301" y="436960"/>
                </a:lnTo>
                <a:lnTo>
                  <a:pt x="1410295" y="436960"/>
                </a:lnTo>
                <a:lnTo>
                  <a:pt x="1301651" y="140656"/>
                </a:lnTo>
                <a:lnTo>
                  <a:pt x="1301651" y="436960"/>
                </a:lnTo>
                <a:lnTo>
                  <a:pt x="1247775" y="436960"/>
                </a:lnTo>
                <a:close/>
                <a:moveTo>
                  <a:pt x="1019175" y="4465"/>
                </a:moveTo>
                <a:lnTo>
                  <a:pt x="1048643" y="4465"/>
                </a:lnTo>
                <a:lnTo>
                  <a:pt x="1075729" y="4465"/>
                </a:lnTo>
                <a:lnTo>
                  <a:pt x="1204912" y="4465"/>
                </a:lnTo>
                <a:lnTo>
                  <a:pt x="1204912" y="58043"/>
                </a:lnTo>
                <a:lnTo>
                  <a:pt x="1075729" y="58043"/>
                </a:lnTo>
                <a:lnTo>
                  <a:pt x="1075729" y="195560"/>
                </a:lnTo>
                <a:lnTo>
                  <a:pt x="1190030" y="195560"/>
                </a:lnTo>
                <a:lnTo>
                  <a:pt x="1190030" y="249138"/>
                </a:lnTo>
                <a:lnTo>
                  <a:pt x="1075729" y="249138"/>
                </a:lnTo>
                <a:lnTo>
                  <a:pt x="1075729" y="383679"/>
                </a:lnTo>
                <a:lnTo>
                  <a:pt x="1204912" y="383679"/>
                </a:lnTo>
                <a:lnTo>
                  <a:pt x="1204912" y="437257"/>
                </a:lnTo>
                <a:lnTo>
                  <a:pt x="1075729" y="437257"/>
                </a:lnTo>
                <a:lnTo>
                  <a:pt x="1048643" y="437257"/>
                </a:lnTo>
                <a:lnTo>
                  <a:pt x="1019175" y="437257"/>
                </a:lnTo>
                <a:close/>
                <a:moveTo>
                  <a:pt x="779859" y="4465"/>
                </a:moveTo>
                <a:lnTo>
                  <a:pt x="990004" y="4465"/>
                </a:lnTo>
                <a:lnTo>
                  <a:pt x="990004" y="58043"/>
                </a:lnTo>
                <a:lnTo>
                  <a:pt x="913209" y="58043"/>
                </a:lnTo>
                <a:lnTo>
                  <a:pt x="913209" y="437257"/>
                </a:lnTo>
                <a:lnTo>
                  <a:pt x="856654" y="437257"/>
                </a:lnTo>
                <a:lnTo>
                  <a:pt x="856654" y="58043"/>
                </a:lnTo>
                <a:lnTo>
                  <a:pt x="779859" y="58043"/>
                </a:lnTo>
                <a:close/>
                <a:moveTo>
                  <a:pt x="533400" y="4465"/>
                </a:moveTo>
                <a:lnTo>
                  <a:pt x="582811" y="4465"/>
                </a:lnTo>
                <a:lnTo>
                  <a:pt x="692051" y="310501"/>
                </a:lnTo>
                <a:lnTo>
                  <a:pt x="692051" y="4465"/>
                </a:lnTo>
                <a:lnTo>
                  <a:pt x="745926" y="4465"/>
                </a:lnTo>
                <a:lnTo>
                  <a:pt x="745926" y="436960"/>
                </a:lnTo>
                <a:lnTo>
                  <a:pt x="695920" y="436960"/>
                </a:lnTo>
                <a:lnTo>
                  <a:pt x="587276" y="140656"/>
                </a:lnTo>
                <a:lnTo>
                  <a:pt x="587276" y="436960"/>
                </a:lnTo>
                <a:lnTo>
                  <a:pt x="533400" y="436960"/>
                </a:lnTo>
                <a:close/>
                <a:moveTo>
                  <a:pt x="1835646" y="0"/>
                </a:moveTo>
                <a:cubicBezTo>
                  <a:pt x="1857474" y="0"/>
                  <a:pt x="1875978" y="3919"/>
                  <a:pt x="1891159" y="11758"/>
                </a:cubicBezTo>
                <a:cubicBezTo>
                  <a:pt x="1906339" y="19596"/>
                  <a:pt x="1917849" y="31105"/>
                  <a:pt x="1925687" y="46286"/>
                </a:cubicBezTo>
                <a:cubicBezTo>
                  <a:pt x="1933525" y="61466"/>
                  <a:pt x="1937444" y="79871"/>
                  <a:pt x="1937444" y="101501"/>
                </a:cubicBezTo>
                <a:lnTo>
                  <a:pt x="1937444" y="124123"/>
                </a:lnTo>
                <a:lnTo>
                  <a:pt x="1880890" y="124123"/>
                </a:lnTo>
                <a:lnTo>
                  <a:pt x="1880890" y="103882"/>
                </a:lnTo>
                <a:cubicBezTo>
                  <a:pt x="1880890" y="88007"/>
                  <a:pt x="1877020" y="75902"/>
                  <a:pt x="1869281" y="67568"/>
                </a:cubicBezTo>
                <a:cubicBezTo>
                  <a:pt x="1861542" y="59234"/>
                  <a:pt x="1850330" y="55067"/>
                  <a:pt x="1835646" y="55067"/>
                </a:cubicBezTo>
                <a:cubicBezTo>
                  <a:pt x="1819969" y="55067"/>
                  <a:pt x="1808013" y="59035"/>
                  <a:pt x="1799778" y="66973"/>
                </a:cubicBezTo>
                <a:cubicBezTo>
                  <a:pt x="1791543" y="74910"/>
                  <a:pt x="1787426" y="86221"/>
                  <a:pt x="1787426" y="100906"/>
                </a:cubicBezTo>
                <a:lnTo>
                  <a:pt x="1787426" y="127992"/>
                </a:lnTo>
                <a:cubicBezTo>
                  <a:pt x="1787426" y="138906"/>
                  <a:pt x="1790005" y="148084"/>
                  <a:pt x="1795165" y="155525"/>
                </a:cubicBezTo>
                <a:cubicBezTo>
                  <a:pt x="1800324" y="162967"/>
                  <a:pt x="1806773" y="168970"/>
                  <a:pt x="1814512" y="173534"/>
                </a:cubicBezTo>
                <a:cubicBezTo>
                  <a:pt x="1822251" y="178098"/>
                  <a:pt x="1832868" y="183356"/>
                  <a:pt x="1846362" y="189309"/>
                </a:cubicBezTo>
                <a:cubicBezTo>
                  <a:pt x="1847751" y="189905"/>
                  <a:pt x="1849040" y="190500"/>
                  <a:pt x="1850231" y="191095"/>
                </a:cubicBezTo>
                <a:cubicBezTo>
                  <a:pt x="1851422" y="191691"/>
                  <a:pt x="1852712" y="192286"/>
                  <a:pt x="1854101" y="192881"/>
                </a:cubicBezTo>
                <a:cubicBezTo>
                  <a:pt x="1855093" y="193278"/>
                  <a:pt x="1856135" y="193725"/>
                  <a:pt x="1857226" y="194221"/>
                </a:cubicBezTo>
                <a:cubicBezTo>
                  <a:pt x="1858317" y="194717"/>
                  <a:pt x="1859359" y="195163"/>
                  <a:pt x="1860351" y="195560"/>
                </a:cubicBezTo>
                <a:cubicBezTo>
                  <a:pt x="1877615" y="203299"/>
                  <a:pt x="1891506" y="210691"/>
                  <a:pt x="1902023" y="217736"/>
                </a:cubicBezTo>
                <a:cubicBezTo>
                  <a:pt x="1912541" y="224780"/>
                  <a:pt x="1921470" y="234950"/>
                  <a:pt x="1928812" y="248245"/>
                </a:cubicBezTo>
                <a:cubicBezTo>
                  <a:pt x="1936155" y="261541"/>
                  <a:pt x="1939826" y="278904"/>
                  <a:pt x="1939826" y="300335"/>
                </a:cubicBezTo>
                <a:lnTo>
                  <a:pt x="1939826" y="339924"/>
                </a:lnTo>
                <a:cubicBezTo>
                  <a:pt x="1939826" y="361752"/>
                  <a:pt x="1935807" y="380256"/>
                  <a:pt x="1927771" y="395436"/>
                </a:cubicBezTo>
                <a:cubicBezTo>
                  <a:pt x="1919734" y="410617"/>
                  <a:pt x="1907976" y="422126"/>
                  <a:pt x="1892498" y="429965"/>
                </a:cubicBezTo>
                <a:cubicBezTo>
                  <a:pt x="1877020" y="437803"/>
                  <a:pt x="1858169" y="441722"/>
                  <a:pt x="1835944" y="441722"/>
                </a:cubicBezTo>
                <a:cubicBezTo>
                  <a:pt x="1813322" y="441722"/>
                  <a:pt x="1794172" y="437803"/>
                  <a:pt x="1778496" y="429965"/>
                </a:cubicBezTo>
                <a:cubicBezTo>
                  <a:pt x="1762819" y="422126"/>
                  <a:pt x="1750913" y="410617"/>
                  <a:pt x="1742777" y="395436"/>
                </a:cubicBezTo>
                <a:cubicBezTo>
                  <a:pt x="1734641" y="380256"/>
                  <a:pt x="1730573" y="361752"/>
                  <a:pt x="1730573" y="339924"/>
                </a:cubicBezTo>
                <a:lnTo>
                  <a:pt x="1730573" y="318492"/>
                </a:lnTo>
                <a:lnTo>
                  <a:pt x="1787128" y="318492"/>
                </a:lnTo>
                <a:lnTo>
                  <a:pt x="1787128" y="337840"/>
                </a:lnTo>
                <a:cubicBezTo>
                  <a:pt x="1787128" y="353517"/>
                  <a:pt x="1791345" y="365572"/>
                  <a:pt x="1799778" y="374005"/>
                </a:cubicBezTo>
                <a:cubicBezTo>
                  <a:pt x="1808212" y="382439"/>
                  <a:pt x="1820267" y="386656"/>
                  <a:pt x="1835944" y="386656"/>
                </a:cubicBezTo>
                <a:cubicBezTo>
                  <a:pt x="1851223" y="386656"/>
                  <a:pt x="1862931" y="382488"/>
                  <a:pt x="1871067" y="374154"/>
                </a:cubicBezTo>
                <a:cubicBezTo>
                  <a:pt x="1879203" y="365820"/>
                  <a:pt x="1883271" y="353715"/>
                  <a:pt x="1883271" y="337840"/>
                </a:cubicBezTo>
                <a:lnTo>
                  <a:pt x="1883271" y="300038"/>
                </a:lnTo>
                <a:cubicBezTo>
                  <a:pt x="1883271" y="289520"/>
                  <a:pt x="1880691" y="280591"/>
                  <a:pt x="1875532" y="273249"/>
                </a:cubicBezTo>
                <a:cubicBezTo>
                  <a:pt x="1870372" y="265906"/>
                  <a:pt x="1863923" y="259904"/>
                  <a:pt x="1856184" y="255240"/>
                </a:cubicBezTo>
                <a:cubicBezTo>
                  <a:pt x="1848445" y="250577"/>
                  <a:pt x="1837730" y="245170"/>
                  <a:pt x="1824037" y="239018"/>
                </a:cubicBezTo>
                <a:cubicBezTo>
                  <a:pt x="1823640" y="238820"/>
                  <a:pt x="1823244" y="238671"/>
                  <a:pt x="1822847" y="238572"/>
                </a:cubicBezTo>
                <a:cubicBezTo>
                  <a:pt x="1822450" y="238472"/>
                  <a:pt x="1822053" y="238324"/>
                  <a:pt x="1821656" y="238125"/>
                </a:cubicBezTo>
                <a:lnTo>
                  <a:pt x="1817489" y="236339"/>
                </a:lnTo>
                <a:cubicBezTo>
                  <a:pt x="1799233" y="228005"/>
                  <a:pt x="1784300" y="219869"/>
                  <a:pt x="1772692" y="211931"/>
                </a:cubicBezTo>
                <a:cubicBezTo>
                  <a:pt x="1761083" y="203994"/>
                  <a:pt x="1751211" y="192981"/>
                  <a:pt x="1743075" y="178892"/>
                </a:cubicBezTo>
                <a:cubicBezTo>
                  <a:pt x="1734939" y="164802"/>
                  <a:pt x="1730871" y="146943"/>
                  <a:pt x="1730871" y="125313"/>
                </a:cubicBezTo>
                <a:lnTo>
                  <a:pt x="1730871" y="100310"/>
                </a:lnTo>
                <a:cubicBezTo>
                  <a:pt x="1730871" y="78879"/>
                  <a:pt x="1734889" y="60672"/>
                  <a:pt x="1742926" y="45690"/>
                </a:cubicBezTo>
                <a:cubicBezTo>
                  <a:pt x="1750963" y="30708"/>
                  <a:pt x="1762819" y="19348"/>
                  <a:pt x="1778496" y="11609"/>
                </a:cubicBezTo>
                <a:cubicBezTo>
                  <a:pt x="1794172" y="3870"/>
                  <a:pt x="1813222" y="0"/>
                  <a:pt x="1835646" y="0"/>
                </a:cubicBezTo>
                <a:close/>
                <a:moveTo>
                  <a:pt x="364629" y="0"/>
                </a:moveTo>
                <a:cubicBezTo>
                  <a:pt x="387251" y="0"/>
                  <a:pt x="406598" y="4217"/>
                  <a:pt x="422672" y="12650"/>
                </a:cubicBezTo>
                <a:cubicBezTo>
                  <a:pt x="438745" y="21084"/>
                  <a:pt x="450999" y="33437"/>
                  <a:pt x="459432" y="49709"/>
                </a:cubicBezTo>
                <a:cubicBezTo>
                  <a:pt x="467866" y="65981"/>
                  <a:pt x="472083" y="85626"/>
                  <a:pt x="472083" y="108645"/>
                </a:cubicBezTo>
                <a:lnTo>
                  <a:pt x="472083" y="333077"/>
                </a:lnTo>
                <a:cubicBezTo>
                  <a:pt x="472083" y="355898"/>
                  <a:pt x="467866" y="375444"/>
                  <a:pt x="459432" y="391716"/>
                </a:cubicBezTo>
                <a:cubicBezTo>
                  <a:pt x="450999" y="407988"/>
                  <a:pt x="438745" y="420390"/>
                  <a:pt x="422672" y="428923"/>
                </a:cubicBezTo>
                <a:cubicBezTo>
                  <a:pt x="406598" y="437456"/>
                  <a:pt x="387251" y="441722"/>
                  <a:pt x="364629" y="441722"/>
                </a:cubicBezTo>
                <a:cubicBezTo>
                  <a:pt x="342007" y="441722"/>
                  <a:pt x="322659" y="437456"/>
                  <a:pt x="306586" y="428923"/>
                </a:cubicBezTo>
                <a:cubicBezTo>
                  <a:pt x="290512" y="420390"/>
                  <a:pt x="278259" y="407988"/>
                  <a:pt x="269825" y="391716"/>
                </a:cubicBezTo>
                <a:cubicBezTo>
                  <a:pt x="261392" y="375444"/>
                  <a:pt x="257175" y="355898"/>
                  <a:pt x="257175" y="333077"/>
                </a:cubicBezTo>
                <a:lnTo>
                  <a:pt x="257175" y="108645"/>
                </a:lnTo>
                <a:cubicBezTo>
                  <a:pt x="257175" y="85626"/>
                  <a:pt x="261392" y="65981"/>
                  <a:pt x="269825" y="49709"/>
                </a:cubicBezTo>
                <a:cubicBezTo>
                  <a:pt x="278259" y="33437"/>
                  <a:pt x="290512" y="21084"/>
                  <a:pt x="306586" y="12650"/>
                </a:cubicBezTo>
                <a:cubicBezTo>
                  <a:pt x="322659" y="4217"/>
                  <a:pt x="342007" y="0"/>
                  <a:pt x="364629" y="0"/>
                </a:cubicBezTo>
                <a:close/>
                <a:moveTo>
                  <a:pt x="100608" y="0"/>
                </a:moveTo>
                <a:cubicBezTo>
                  <a:pt x="121840" y="0"/>
                  <a:pt x="139997" y="4366"/>
                  <a:pt x="155079" y="13097"/>
                </a:cubicBezTo>
                <a:cubicBezTo>
                  <a:pt x="170160" y="21828"/>
                  <a:pt x="181620" y="34479"/>
                  <a:pt x="189458" y="51048"/>
                </a:cubicBezTo>
                <a:cubicBezTo>
                  <a:pt x="197296" y="67618"/>
                  <a:pt x="201215" y="87511"/>
                  <a:pt x="201215" y="110728"/>
                </a:cubicBezTo>
                <a:lnTo>
                  <a:pt x="201215" y="129183"/>
                </a:lnTo>
                <a:lnTo>
                  <a:pt x="144065" y="129183"/>
                </a:lnTo>
                <a:lnTo>
                  <a:pt x="144065" y="110728"/>
                </a:lnTo>
                <a:cubicBezTo>
                  <a:pt x="144065" y="99020"/>
                  <a:pt x="142379" y="88999"/>
                  <a:pt x="139005" y="80665"/>
                </a:cubicBezTo>
                <a:cubicBezTo>
                  <a:pt x="135632" y="72331"/>
                  <a:pt x="130671" y="65981"/>
                  <a:pt x="124122" y="61615"/>
                </a:cubicBezTo>
                <a:cubicBezTo>
                  <a:pt x="117574" y="57249"/>
                  <a:pt x="109736" y="55067"/>
                  <a:pt x="100608" y="55067"/>
                </a:cubicBezTo>
                <a:cubicBezTo>
                  <a:pt x="91479" y="55067"/>
                  <a:pt x="83691" y="57249"/>
                  <a:pt x="77242" y="61615"/>
                </a:cubicBezTo>
                <a:cubicBezTo>
                  <a:pt x="70792" y="65981"/>
                  <a:pt x="65831" y="72331"/>
                  <a:pt x="62359" y="80665"/>
                </a:cubicBezTo>
                <a:cubicBezTo>
                  <a:pt x="58886" y="88999"/>
                  <a:pt x="57150" y="99120"/>
                  <a:pt x="57150" y="111026"/>
                </a:cubicBezTo>
                <a:lnTo>
                  <a:pt x="57150" y="330994"/>
                </a:lnTo>
                <a:cubicBezTo>
                  <a:pt x="57150" y="342702"/>
                  <a:pt x="58886" y="352723"/>
                  <a:pt x="62359" y="361057"/>
                </a:cubicBezTo>
                <a:cubicBezTo>
                  <a:pt x="65831" y="369392"/>
                  <a:pt x="70792" y="375742"/>
                  <a:pt x="77242" y="380107"/>
                </a:cubicBezTo>
                <a:cubicBezTo>
                  <a:pt x="83691" y="384473"/>
                  <a:pt x="91479" y="386656"/>
                  <a:pt x="100608" y="386656"/>
                </a:cubicBezTo>
                <a:cubicBezTo>
                  <a:pt x="109736" y="386656"/>
                  <a:pt x="117574" y="384473"/>
                  <a:pt x="124122" y="380107"/>
                </a:cubicBezTo>
                <a:cubicBezTo>
                  <a:pt x="130671" y="375742"/>
                  <a:pt x="135632" y="369392"/>
                  <a:pt x="139005" y="361057"/>
                </a:cubicBezTo>
                <a:cubicBezTo>
                  <a:pt x="142379" y="352723"/>
                  <a:pt x="144065" y="342702"/>
                  <a:pt x="144065" y="330994"/>
                </a:cubicBezTo>
                <a:lnTo>
                  <a:pt x="144065" y="312539"/>
                </a:lnTo>
                <a:lnTo>
                  <a:pt x="201215" y="312539"/>
                </a:lnTo>
                <a:lnTo>
                  <a:pt x="201215" y="330994"/>
                </a:lnTo>
                <a:cubicBezTo>
                  <a:pt x="201215" y="354211"/>
                  <a:pt x="197296" y="374104"/>
                  <a:pt x="189458" y="390674"/>
                </a:cubicBezTo>
                <a:cubicBezTo>
                  <a:pt x="181620" y="407243"/>
                  <a:pt x="170160" y="419894"/>
                  <a:pt x="155079" y="428625"/>
                </a:cubicBezTo>
                <a:cubicBezTo>
                  <a:pt x="139997" y="437356"/>
                  <a:pt x="121840" y="441722"/>
                  <a:pt x="100608" y="441722"/>
                </a:cubicBezTo>
                <a:cubicBezTo>
                  <a:pt x="79573" y="441722"/>
                  <a:pt x="61515" y="437356"/>
                  <a:pt x="46434" y="428625"/>
                </a:cubicBezTo>
                <a:cubicBezTo>
                  <a:pt x="31353" y="419894"/>
                  <a:pt x="19844" y="407243"/>
                  <a:pt x="11906" y="390674"/>
                </a:cubicBezTo>
                <a:cubicBezTo>
                  <a:pt x="3969" y="374104"/>
                  <a:pt x="0" y="354211"/>
                  <a:pt x="0" y="330994"/>
                </a:cubicBezTo>
                <a:lnTo>
                  <a:pt x="0" y="111026"/>
                </a:lnTo>
                <a:cubicBezTo>
                  <a:pt x="0" y="87610"/>
                  <a:pt x="3969" y="67618"/>
                  <a:pt x="11906" y="51048"/>
                </a:cubicBezTo>
                <a:cubicBezTo>
                  <a:pt x="19844" y="34479"/>
                  <a:pt x="31303" y="21828"/>
                  <a:pt x="46285" y="13097"/>
                </a:cubicBezTo>
                <a:cubicBezTo>
                  <a:pt x="61267" y="4366"/>
                  <a:pt x="79375" y="0"/>
                  <a:pt x="10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7F7472-B45A-484F-33AF-9A37F82155D2}"/>
              </a:ext>
            </a:extLst>
          </p:cNvPr>
          <p:cNvSpPr txBox="1"/>
          <p:nvPr/>
        </p:nvSpPr>
        <p:spPr>
          <a:xfrm>
            <a:off x="4606931" y="523663"/>
            <a:ext cx="29781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US" sz="4000" b="1">
                <a:solidFill>
                  <a:srgbClr val="082E72"/>
                </a:solidFill>
                <a:latin typeface="Arial" panose="020B0604020202020204"/>
                <a:ea typeface="微软雅黑" panose="020B0503020204020204" charset="-122"/>
              </a:rPr>
              <a:t>CONTENTS</a:t>
            </a:r>
          </a:p>
        </p:txBody>
      </p:sp>
      <p:grpSp>
        <p:nvGrpSpPr>
          <p:cNvPr id="2" name="组合 14">
            <a:extLst>
              <a:ext uri="{FF2B5EF4-FFF2-40B4-BE49-F238E27FC236}">
                <a16:creationId xmlns:a16="http://schemas.microsoft.com/office/drawing/2014/main" id="{2E323A90-1B6F-61BC-3FC2-D0B442E45DD1}"/>
              </a:ext>
            </a:extLst>
          </p:cNvPr>
          <p:cNvGrpSpPr/>
          <p:nvPr/>
        </p:nvGrpSpPr>
        <p:grpSpPr>
          <a:xfrm>
            <a:off x="2462618" y="1071033"/>
            <a:ext cx="7266781" cy="0"/>
            <a:chOff x="962819" y="1555750"/>
            <a:chExt cx="7266781" cy="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94D5982-4AA7-67F9-0D2A-D983CF3E34DE}"/>
                </a:ext>
              </a:extLst>
            </p:cNvPr>
            <p:cNvCxnSpPr/>
            <p:nvPr/>
          </p:nvCxnSpPr>
          <p:spPr>
            <a:xfrm>
              <a:off x="962819" y="1555750"/>
              <a:ext cx="2396331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2"/>
                  </a:gs>
                  <a:gs pos="50000">
                    <a:srgbClr val="082E72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78346CA-ECF9-7A74-71E5-00207DD463EE}"/>
                </a:ext>
              </a:extLst>
            </p:cNvPr>
            <p:cNvCxnSpPr/>
            <p:nvPr/>
          </p:nvCxnSpPr>
          <p:spPr>
            <a:xfrm>
              <a:off x="5833269" y="1555750"/>
              <a:ext cx="2396331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2"/>
                  </a:gs>
                  <a:gs pos="50000">
                    <a:srgbClr val="082E72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59">
            <a:extLst>
              <a:ext uri="{FF2B5EF4-FFF2-40B4-BE49-F238E27FC236}">
                <a16:creationId xmlns:a16="http://schemas.microsoft.com/office/drawing/2014/main" id="{A5839E19-E6C3-DCF7-30D0-ED41409F830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789153" y="1737851"/>
            <a:ext cx="6957753" cy="683642"/>
            <a:chOff x="2080527" y="2068635"/>
            <a:chExt cx="6957753" cy="683642"/>
          </a:xfrm>
        </p:grpSpPr>
        <p:sp>
          <p:nvSpPr>
            <p:cNvPr id="61" name="矩形: 圆角 54">
              <a:extLst>
                <a:ext uri="{FF2B5EF4-FFF2-40B4-BE49-F238E27FC236}">
                  <a16:creationId xmlns:a16="http://schemas.microsoft.com/office/drawing/2014/main" id="{09EE51D7-FAB2-7BFB-79DA-7972FDCC988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080527" y="2068635"/>
              <a:ext cx="6957753" cy="683642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US" sz="160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7506C4F6-171F-6BF0-08AB-400BF1BE3A6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194718" y="2168814"/>
              <a:ext cx="483286" cy="483284"/>
            </a:xfrm>
            <a:prstGeom prst="ellipse">
              <a:avLst/>
            </a:prstGeom>
            <a:solidFill>
              <a:srgbClr val="1A3F84"/>
            </a:solidFill>
            <a:ln w="31750">
              <a:solidFill>
                <a:srgbClr val="1A3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C8E4ECC-E393-4EF1-DF94-5CF23D8E7B72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910571" y="2148846"/>
              <a:ext cx="5639458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>
                <a:defRPr/>
              </a:pPr>
              <a:r>
                <a:rPr lang="en-US" sz="3200" b="1">
                  <a:solidFill>
                    <a:srgbClr val="1A3F84"/>
                  </a:solidFill>
                  <a:latin typeface="Calibri" panose="020F0502020204030204" pitchFamily="34" charset="0"/>
                  <a:ea typeface="微软雅黑" panose="020B0503020204020204" charset="-122"/>
                  <a:cs typeface="Calibri" panose="020F0502020204030204" pitchFamily="34" charset="0"/>
                </a:rPr>
                <a:t>Background</a:t>
              </a:r>
            </a:p>
          </p:txBody>
        </p:sp>
      </p:grpSp>
      <p:sp>
        <p:nvSpPr>
          <p:cNvPr id="22" name="矩形: 圆角 38">
            <a:extLst>
              <a:ext uri="{FF2B5EF4-FFF2-40B4-BE49-F238E27FC236}">
                <a16:creationId xmlns:a16="http://schemas.microsoft.com/office/drawing/2014/main" id="{532E0C09-96D0-3781-3965-8B216A42A36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88785" y="2598570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30FC02A-BF52-937A-CE7C-C65AE9A3AE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902982" y="2698746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2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7B80338-6827-AADA-2614-7CFD1D0A8CD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18837" y="2678776"/>
            <a:ext cx="5335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Motivation &amp; Key Intuition</a:t>
            </a:r>
          </a:p>
        </p:txBody>
      </p:sp>
      <p:sp>
        <p:nvSpPr>
          <p:cNvPr id="27" name="矩形: 圆角 42">
            <a:extLst>
              <a:ext uri="{FF2B5EF4-FFF2-40B4-BE49-F238E27FC236}">
                <a16:creationId xmlns:a16="http://schemas.microsoft.com/office/drawing/2014/main" id="{AF2ADEBD-DFF6-0417-6293-7A9A9C8AB1B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788785" y="3430422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E2C4D6F-42D9-775F-88AE-66053910372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02982" y="3530598"/>
            <a:ext cx="483287" cy="483284"/>
          </a:xfrm>
          <a:prstGeom prst="ellipse">
            <a:avLst/>
          </a:prstGeom>
          <a:solidFill>
            <a:srgbClr val="C00000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3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3FD88AE-3D7A-638E-3D0E-8FDEDBCFA2F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618835" y="3510627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Method</a:t>
            </a:r>
            <a:endParaRPr lang="en-US" sz="3200" b="1">
              <a:solidFill>
                <a:srgbClr val="C00000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12" name="矩形: 圆角 42">
            <a:extLst>
              <a:ext uri="{FF2B5EF4-FFF2-40B4-BE49-F238E27FC236}">
                <a16:creationId xmlns:a16="http://schemas.microsoft.com/office/drawing/2014/main" id="{964474E8-C5C6-B61B-5F5C-FAE708038A7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788785" y="4250842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5D04DC9-4877-91F5-EECC-16F5A8166F7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902982" y="4351018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E2ABAD-160C-0553-D090-2EE0C9CA8C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618835" y="4331047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Experiments</a:t>
            </a:r>
            <a:endParaRPr lang="en-US" sz="3200" b="1">
              <a:solidFill>
                <a:srgbClr val="1A3F84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6" name="矩形: 圆角 42">
            <a:extLst>
              <a:ext uri="{FF2B5EF4-FFF2-40B4-BE49-F238E27FC236}">
                <a16:creationId xmlns:a16="http://schemas.microsoft.com/office/drawing/2014/main" id="{A001816D-938D-DF4B-B8C1-991F848C9A7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771640" y="5103647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4F74C2-A463-5982-6CE3-4A4E3C3FE5F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2885837" y="5203823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5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02E188-7646-D1D3-ADD3-F809859790DD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01690" y="5183852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Limitations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326659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E31F6-4ED6-9C4B-3512-4C460A00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457CD1E-47FD-D242-141A-0EF183B94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7" y="3186708"/>
            <a:ext cx="10788687" cy="35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圆角矩形 21">
            <a:extLst>
              <a:ext uri="{FF2B5EF4-FFF2-40B4-BE49-F238E27FC236}">
                <a16:creationId xmlns:a16="http://schemas.microsoft.com/office/drawing/2014/main" id="{9C288F91-CA60-CD1F-0502-20E8D223C9B0}"/>
              </a:ext>
            </a:extLst>
          </p:cNvPr>
          <p:cNvSpPr/>
          <p:nvPr/>
        </p:nvSpPr>
        <p:spPr>
          <a:xfrm>
            <a:off x="266330" y="1722271"/>
            <a:ext cx="11244352" cy="1393794"/>
          </a:xfrm>
          <a:prstGeom prst="roundRect">
            <a:avLst/>
          </a:prstGeom>
          <a:solidFill>
            <a:schemeClr val="bg2">
              <a:lumMod val="75000"/>
              <a:alpha val="69766"/>
            </a:schemeClr>
          </a:solidFill>
          <a:ln w="25400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0A0DEE8-9DC7-0F0E-9F4C-06B857A57605}"/>
              </a:ext>
            </a:extLst>
          </p:cNvPr>
          <p:cNvSpPr/>
          <p:nvPr/>
        </p:nvSpPr>
        <p:spPr>
          <a:xfrm>
            <a:off x="541534" y="1985212"/>
            <a:ext cx="3138423" cy="887767"/>
          </a:xfrm>
          <a:prstGeom prst="roundRect">
            <a:avLst/>
          </a:prstGeom>
          <a:solidFill>
            <a:srgbClr val="D6E8D5"/>
          </a:solidFill>
          <a:ln>
            <a:noFill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D21DDEE-44BC-1AF7-F9B0-AEAB298FA657}"/>
              </a:ext>
            </a:extLst>
          </p:cNvPr>
          <p:cNvSpPr/>
          <p:nvPr/>
        </p:nvSpPr>
        <p:spPr>
          <a:xfrm>
            <a:off x="4063093" y="1985212"/>
            <a:ext cx="3728497" cy="887767"/>
          </a:xfrm>
          <a:prstGeom prst="roundRect">
            <a:avLst/>
          </a:prstGeom>
          <a:solidFill>
            <a:srgbClr val="FFF3CC"/>
          </a:solidFill>
          <a:ln>
            <a:noFill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3C722CF-2B99-3352-6231-C227FB23DDDE}"/>
              </a:ext>
            </a:extLst>
          </p:cNvPr>
          <p:cNvSpPr/>
          <p:nvPr/>
        </p:nvSpPr>
        <p:spPr>
          <a:xfrm>
            <a:off x="8063143" y="1985212"/>
            <a:ext cx="3363951" cy="887767"/>
          </a:xfrm>
          <a:prstGeom prst="roundRect">
            <a:avLst/>
          </a:prstGeom>
          <a:solidFill>
            <a:srgbClr val="F8CFCC"/>
          </a:solidFill>
          <a:ln>
            <a:noFill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A56C6A42-19C5-81F0-3753-A4D0D1D4BF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1995" y="60325"/>
            <a:ext cx="10788687" cy="701731"/>
          </a:xfrm>
        </p:spPr>
        <p:txBody>
          <a:bodyPr wrap="square"/>
          <a:lstStyle/>
          <a:p>
            <a:r>
              <a:rPr lang="en-US" sz="4400" noProof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Method</a:t>
            </a:r>
            <a:r>
              <a:rPr lang="en-US" sz="4400" noProof="0">
                <a:latin typeface="Calibri" panose="020F0502020204030204" pitchFamily="34" charset="0"/>
                <a:cs typeface="Calibri" panose="020F0502020204030204" pitchFamily="34" charset="0"/>
              </a:rPr>
              <a:t> : MIA-Tuner against Aligned LLMs</a:t>
            </a:r>
            <a:endParaRPr lang="en-US" sz="4400" noProof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D511C4-B686-C0B3-B160-5240A4C3C9F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5440" y="1129031"/>
            <a:ext cx="9515475" cy="5076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Hybrid Loss for Tuning Aligned LLMs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w/ Human Feedback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68615AB-8B40-2C50-FB25-8781F8D5BF1B}"/>
                  </a:ext>
                </a:extLst>
              </p:cNvPr>
              <p:cNvSpPr txBox="1"/>
              <p:nvPr/>
            </p:nvSpPr>
            <p:spPr>
              <a:xfrm>
                <a:off x="345440" y="1874809"/>
                <a:ext cx="3442449" cy="76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𝑙𝑔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nary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zh-CN" alt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68615AB-8B40-2C50-FB25-8781F8D5B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0" y="1874809"/>
                <a:ext cx="3442449" cy="763029"/>
              </a:xfrm>
              <a:prstGeom prst="rect">
                <a:avLst/>
              </a:prstGeom>
              <a:blipFill>
                <a:blip r:embed="rId5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B7CC7D0-01FB-7760-CB65-4490C40E993F}"/>
                  </a:ext>
                </a:extLst>
              </p:cNvPr>
              <p:cNvSpPr txBox="1"/>
              <p:nvPr/>
            </p:nvSpPr>
            <p:spPr>
              <a:xfrm>
                <a:off x="4588169" y="2160583"/>
                <a:ext cx="2559285" cy="261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𝑐𝑙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d>
                      <m:dPr>
                        <m:endChr m:val="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label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zh-CN" altLang="zh-CN" sz="1800">
                  <a:solidFill>
                    <a:schemeClr val="tx1"/>
                  </a:solidFill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B7CC7D0-01FB-7760-CB65-4490C40E9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169" y="2160583"/>
                <a:ext cx="2559285" cy="261162"/>
              </a:xfrm>
              <a:prstGeom prst="rect">
                <a:avLst/>
              </a:prstGeom>
              <a:blipFill>
                <a:blip r:embed="rId6"/>
                <a:stretch>
                  <a:fillRect t="-195455" r="-6436" b="-2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8E9D427-8AFF-A3D8-6F45-7AD6BC64B0DC}"/>
                  </a:ext>
                </a:extLst>
              </p:cNvPr>
              <p:cNvSpPr txBox="1"/>
              <p:nvPr/>
            </p:nvSpPr>
            <p:spPr>
              <a:xfrm>
                <a:off x="8063143" y="2167934"/>
                <a:ext cx="3175986" cy="261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𝑟𝑏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d>
                      <m:dPr>
                        <m:endChr m:val="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others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zh-CN" altLang="zh-CN" sz="1800">
                  <a:solidFill>
                    <a:schemeClr val="tx1"/>
                  </a:solidFill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8E9D427-8AFF-A3D8-6F45-7AD6BC64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143" y="2167934"/>
                <a:ext cx="3175986" cy="261162"/>
              </a:xfrm>
              <a:prstGeom prst="rect">
                <a:avLst/>
              </a:prstGeom>
              <a:blipFill>
                <a:blip r:embed="rId7"/>
                <a:stretch>
                  <a:fillRect t="-195455" r="-3984" b="-2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71B53484-4A9E-19DD-D3DB-6B608595A243}"/>
              </a:ext>
            </a:extLst>
          </p:cNvPr>
          <p:cNvSpPr txBox="1"/>
          <p:nvPr/>
        </p:nvSpPr>
        <p:spPr>
          <a:xfrm>
            <a:off x="541534" y="2483104"/>
            <a:ext cx="313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NLL loss on overall sentence</a:t>
            </a:r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3BC450-1D7B-6A54-E8FA-1CF3D69E90CF}"/>
              </a:ext>
            </a:extLst>
          </p:cNvPr>
          <p:cNvSpPr txBox="1"/>
          <p:nvPr/>
        </p:nvSpPr>
        <p:spPr>
          <a:xfrm>
            <a:off x="4023136" y="2483104"/>
            <a:ext cx="380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Cross-entropy loss on “</a:t>
            </a:r>
            <a:r>
              <a:rPr kumimoji="1" lang="en-US" altLang="zh-CN" i="1"/>
              <a:t>Yes</a:t>
            </a:r>
            <a:r>
              <a:rPr kumimoji="1" lang="en-US" altLang="zh-CN"/>
              <a:t>” or “</a:t>
            </a:r>
            <a:r>
              <a:rPr kumimoji="1" lang="en-US" altLang="zh-CN" i="1"/>
              <a:t>No</a:t>
            </a:r>
            <a:r>
              <a:rPr kumimoji="1" lang="en-US" altLang="zh-CN"/>
              <a:t>”</a:t>
            </a:r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5DC34A9-FB56-95A6-1B80-23EB2ADE9A57}"/>
              </a:ext>
            </a:extLst>
          </p:cNvPr>
          <p:cNvSpPr txBox="1"/>
          <p:nvPr/>
        </p:nvSpPr>
        <p:spPr>
          <a:xfrm>
            <a:off x="8113183" y="2483104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Penalty loss on illegal tokens</a:t>
            </a:r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F92604D-DA30-503B-FC3D-D9D3A909AE88}"/>
              </a:ext>
            </a:extLst>
          </p:cNvPr>
          <p:cNvSpPr/>
          <p:nvPr/>
        </p:nvSpPr>
        <p:spPr>
          <a:xfrm>
            <a:off x="484334" y="3116065"/>
            <a:ext cx="10788687" cy="870012"/>
          </a:xfrm>
          <a:custGeom>
            <a:avLst/>
            <a:gdLst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10788687 w 10788687"/>
              <a:gd name="connsiteY2" fmla="*/ 870012 h 870012"/>
              <a:gd name="connsiteX3" fmla="*/ 0 w 10788687"/>
              <a:gd name="connsiteY3" fmla="*/ 870012 h 870012"/>
              <a:gd name="connsiteX4" fmla="*/ 0 w 10788687"/>
              <a:gd name="connsiteY4" fmla="*/ 0 h 870012"/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10788687 w 10788687"/>
              <a:gd name="connsiteY2" fmla="*/ 870012 h 870012"/>
              <a:gd name="connsiteX3" fmla="*/ 8939813 w 10788687"/>
              <a:gd name="connsiteY3" fmla="*/ 870012 h 870012"/>
              <a:gd name="connsiteX4" fmla="*/ 0 w 10788687"/>
              <a:gd name="connsiteY4" fmla="*/ 0 h 870012"/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10406947 w 10788687"/>
              <a:gd name="connsiteY2" fmla="*/ 870012 h 870012"/>
              <a:gd name="connsiteX3" fmla="*/ 8939813 w 10788687"/>
              <a:gd name="connsiteY3" fmla="*/ 870012 h 870012"/>
              <a:gd name="connsiteX4" fmla="*/ 0 w 10788687"/>
              <a:gd name="connsiteY4" fmla="*/ 0 h 87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8687" h="870012">
                <a:moveTo>
                  <a:pt x="0" y="0"/>
                </a:moveTo>
                <a:lnTo>
                  <a:pt x="10788687" y="0"/>
                </a:lnTo>
                <a:lnTo>
                  <a:pt x="10406947" y="870012"/>
                </a:lnTo>
                <a:lnTo>
                  <a:pt x="8939813" y="8700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  <a:alpha val="61000"/>
                </a:schemeClr>
              </a:gs>
              <a:gs pos="100000">
                <a:schemeClr val="bg1">
                  <a:lumMod val="50000"/>
                  <a:alpha val="69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18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1D5B63-59BC-9EAB-F9A7-88DAC0A23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3" b="3373"/>
          <a:stretch/>
        </p:blipFill>
        <p:spPr>
          <a:xfrm>
            <a:off x="612324" y="3654584"/>
            <a:ext cx="11008028" cy="2692598"/>
          </a:xfrm>
          <a:prstGeom prst="rect">
            <a:avLst/>
          </a:prstGeom>
        </p:spPr>
      </p:pic>
      <p:sp>
        <p:nvSpPr>
          <p:cNvPr id="7" name="内容占位符 1"/>
          <p:cNvSpPr>
            <a:spLocks noGrp="1"/>
          </p:cNvSpPr>
          <p:nvPr>
            <p:ph sz="quarter" idx="10"/>
          </p:nvPr>
        </p:nvSpPr>
        <p:spPr>
          <a:xfrm>
            <a:off x="721995" y="60325"/>
            <a:ext cx="10788687" cy="701731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Method</a:t>
            </a:r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 : MIA-Tuner</a:t>
            </a:r>
            <a:r>
              <a:rPr lang="en-US" altLang="zh-CN" sz="4400" noProof="0">
                <a:latin typeface="Calibri" panose="020F0502020204030204" pitchFamily="34" charset="0"/>
                <a:cs typeface="Calibri" panose="020F0502020204030204" pitchFamily="34" charset="0"/>
              </a:rPr>
              <a:t> against Unaligned LLMs</a:t>
            </a:r>
            <a:endParaRPr lang="en-US" sz="44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5439" y="1129031"/>
            <a:ext cx="10288313" cy="5076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Discriminative Loss for Tuning Unaligned LLMs (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w/o Human Feedback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6896A5D-128E-C615-20D2-0237E9FB309E}"/>
                  </a:ext>
                </a:extLst>
              </p:cNvPr>
              <p:cNvSpPr txBox="1"/>
              <p:nvPr/>
            </p:nvSpPr>
            <p:spPr>
              <a:xfrm>
                <a:off x="1271616" y="2485873"/>
                <a:ext cx="4134776" cy="336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𝑐𝑡𝑟</m:t>
                        </m:r>
                      </m:sub>
                    </m:sSub>
                    <m:d>
                      <m:d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∑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 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exp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 </m:t>
                        </m:r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𝟙</m:t>
                            </m:r>
                          </m:e>
                          <m:sub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[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]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exp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1800">
                    <a:effectLst/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sz="180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6896A5D-128E-C615-20D2-0237E9FB3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16" y="2485873"/>
                <a:ext cx="4134776" cy="336054"/>
              </a:xfrm>
              <a:prstGeom prst="rect">
                <a:avLst/>
              </a:prstGeom>
              <a:blipFill>
                <a:blip r:embed="rId5"/>
                <a:stretch>
                  <a:fillRect t="-64286" r="-613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6DA1C9-1E78-9825-ED4A-65362523E5DD}"/>
                  </a:ext>
                </a:extLst>
              </p:cNvPr>
              <p:cNvSpPr txBox="1"/>
              <p:nvPr/>
            </p:nvSpPr>
            <p:spPr>
              <a:xfrm>
                <a:off x="6389239" y="2306812"/>
                <a:ext cx="4436615" cy="506870"/>
              </a:xfrm>
              <a:prstGeom prst="rect">
                <a:avLst/>
              </a:prstGeom>
              <a:solidFill>
                <a:schemeClr val="accent1">
                  <a:alpha val="43651"/>
                </a:schemeClr>
              </a:solidFill>
              <a:ln w="190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zh-CN" alt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6DA1C9-1E78-9825-ED4A-65362523E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39" y="2306812"/>
                <a:ext cx="4436615" cy="506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C4BDADF-EEF2-35A1-17EF-559694BEFFA1}"/>
              </a:ext>
            </a:extLst>
          </p:cNvPr>
          <p:cNvSpPr txBox="1"/>
          <p:nvPr/>
        </p:nvSpPr>
        <p:spPr>
          <a:xfrm>
            <a:off x="1534632" y="2956837"/>
            <a:ext cx="369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Refer the form of NT-</a:t>
            </a:r>
            <a:r>
              <a:rPr kumimoji="1" lang="en-US" altLang="zh-CN" err="1"/>
              <a:t>Xent</a:t>
            </a:r>
            <a:r>
              <a:rPr kumimoji="1" lang="en-US" altLang="zh-CN"/>
              <a:t> Loss [1]</a:t>
            </a:r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7DFC30-79F4-1E61-E764-DF7A6B6D3C54}"/>
              </a:ext>
            </a:extLst>
          </p:cNvPr>
          <p:cNvSpPr txBox="1"/>
          <p:nvPr/>
        </p:nvSpPr>
        <p:spPr>
          <a:xfrm>
            <a:off x="6121233" y="2975966"/>
            <a:ext cx="508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Distance between m and n based on MIA score</a:t>
            </a:r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2165F0-DCB8-8269-9C2E-0C52F80F6BCB}"/>
              </a:ext>
            </a:extLst>
          </p:cNvPr>
          <p:cNvSpPr txBox="1"/>
          <p:nvPr/>
        </p:nvSpPr>
        <p:spPr>
          <a:xfrm>
            <a:off x="1816125" y="1690406"/>
            <a:ext cx="9009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aximize agreement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among different samples from the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class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(member or non-member)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5B59FD-2EB0-7A2B-82F5-9F2CAF6383EF}"/>
              </a:ext>
            </a:extLst>
          </p:cNvPr>
          <p:cNvSpPr txBox="1"/>
          <p:nvPr/>
        </p:nvSpPr>
        <p:spPr>
          <a:xfrm>
            <a:off x="1322294" y="6615572"/>
            <a:ext cx="6138219" cy="25391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kumimoji="1" lang="en-US" altLang="zh-CN" sz="1050"/>
              <a:t>[1]</a:t>
            </a:r>
            <a:r>
              <a:rPr kumimoji="1" lang="zh-CN" altLang="en-US" sz="1050"/>
              <a:t> </a:t>
            </a:r>
            <a:r>
              <a:rPr kumimoji="1" lang="en-US" altLang="zh-CN" sz="1050"/>
              <a:t>Sohn, </a:t>
            </a:r>
            <a:r>
              <a:rPr kumimoji="1" lang="en-US" altLang="zh-CN" sz="1050" err="1"/>
              <a:t>Kihyuk</a:t>
            </a:r>
            <a:r>
              <a:rPr kumimoji="1" lang="en-US" altLang="zh-CN" sz="1050"/>
              <a:t>. “Improved deep metric learning with multi-class n-pair loss objective.”</a:t>
            </a:r>
            <a:r>
              <a:rPr kumimoji="1" lang="zh-CN" altLang="en-US" sz="1050"/>
              <a:t> </a:t>
            </a:r>
            <a:r>
              <a:rPr kumimoji="1" lang="en-US" altLang="zh-CN" sz="1050"/>
              <a:t>NeurIPS’16.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3E6A34-7DF7-A8C6-6F11-AEF286F3D134}"/>
              </a:ext>
            </a:extLst>
          </p:cNvPr>
          <p:cNvSpPr/>
          <p:nvPr/>
        </p:nvSpPr>
        <p:spPr>
          <a:xfrm>
            <a:off x="4143633" y="2248929"/>
            <a:ext cx="668210" cy="2369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7C42AE-322B-EC8B-D18E-3A2F1E567419}"/>
              </a:ext>
            </a:extLst>
          </p:cNvPr>
          <p:cNvSpPr/>
          <p:nvPr/>
        </p:nvSpPr>
        <p:spPr>
          <a:xfrm>
            <a:off x="4805493" y="2248930"/>
            <a:ext cx="1593453" cy="571383"/>
          </a:xfrm>
          <a:custGeom>
            <a:avLst/>
            <a:gdLst>
              <a:gd name="connsiteX0" fmla="*/ 0 w 1577395"/>
              <a:gd name="connsiteY0" fmla="*/ 0 h 707908"/>
              <a:gd name="connsiteX1" fmla="*/ 1577395 w 1577395"/>
              <a:gd name="connsiteY1" fmla="*/ 0 h 707908"/>
              <a:gd name="connsiteX2" fmla="*/ 1577395 w 1577395"/>
              <a:gd name="connsiteY2" fmla="*/ 707908 h 707908"/>
              <a:gd name="connsiteX3" fmla="*/ 0 w 1577395"/>
              <a:gd name="connsiteY3" fmla="*/ 707908 h 707908"/>
              <a:gd name="connsiteX4" fmla="*/ 0 w 1577395"/>
              <a:gd name="connsiteY4" fmla="*/ 0 h 707908"/>
              <a:gd name="connsiteX0" fmla="*/ 6350 w 1583745"/>
              <a:gd name="connsiteY0" fmla="*/ 0 h 707908"/>
              <a:gd name="connsiteX1" fmla="*/ 1583745 w 1583745"/>
              <a:gd name="connsiteY1" fmla="*/ 0 h 707908"/>
              <a:gd name="connsiteX2" fmla="*/ 1583745 w 1583745"/>
              <a:gd name="connsiteY2" fmla="*/ 707908 h 707908"/>
              <a:gd name="connsiteX3" fmla="*/ 0 w 1583745"/>
              <a:gd name="connsiteY3" fmla="*/ 234833 h 707908"/>
              <a:gd name="connsiteX4" fmla="*/ 6350 w 1583745"/>
              <a:gd name="connsiteY4" fmla="*/ 0 h 707908"/>
              <a:gd name="connsiteX0" fmla="*/ 6350 w 1593270"/>
              <a:gd name="connsiteY0" fmla="*/ 0 h 707908"/>
              <a:gd name="connsiteX1" fmla="*/ 1593270 w 1593270"/>
              <a:gd name="connsiteY1" fmla="*/ 53975 h 707908"/>
              <a:gd name="connsiteX2" fmla="*/ 1583745 w 1593270"/>
              <a:gd name="connsiteY2" fmla="*/ 707908 h 707908"/>
              <a:gd name="connsiteX3" fmla="*/ 0 w 1593270"/>
              <a:gd name="connsiteY3" fmla="*/ 234833 h 707908"/>
              <a:gd name="connsiteX4" fmla="*/ 6350 w 1593270"/>
              <a:gd name="connsiteY4" fmla="*/ 0 h 707908"/>
              <a:gd name="connsiteX0" fmla="*/ 6350 w 1593270"/>
              <a:gd name="connsiteY0" fmla="*/ 0 h 568208"/>
              <a:gd name="connsiteX1" fmla="*/ 1593270 w 1593270"/>
              <a:gd name="connsiteY1" fmla="*/ 53975 h 568208"/>
              <a:gd name="connsiteX2" fmla="*/ 1586920 w 1593270"/>
              <a:gd name="connsiteY2" fmla="*/ 568208 h 568208"/>
              <a:gd name="connsiteX3" fmla="*/ 0 w 1593270"/>
              <a:gd name="connsiteY3" fmla="*/ 234833 h 568208"/>
              <a:gd name="connsiteX4" fmla="*/ 6350 w 1593270"/>
              <a:gd name="connsiteY4" fmla="*/ 0 h 568208"/>
              <a:gd name="connsiteX0" fmla="*/ 6350 w 1587201"/>
              <a:gd name="connsiteY0" fmla="*/ 0 h 568208"/>
              <a:gd name="connsiteX1" fmla="*/ 1580570 w 1587201"/>
              <a:gd name="connsiteY1" fmla="*/ 57150 h 568208"/>
              <a:gd name="connsiteX2" fmla="*/ 1586920 w 1587201"/>
              <a:gd name="connsiteY2" fmla="*/ 568208 h 568208"/>
              <a:gd name="connsiteX3" fmla="*/ 0 w 1587201"/>
              <a:gd name="connsiteY3" fmla="*/ 234833 h 568208"/>
              <a:gd name="connsiteX4" fmla="*/ 6350 w 1587201"/>
              <a:gd name="connsiteY4" fmla="*/ 0 h 568208"/>
              <a:gd name="connsiteX0" fmla="*/ 6350 w 1593453"/>
              <a:gd name="connsiteY0" fmla="*/ 0 h 571383"/>
              <a:gd name="connsiteX1" fmla="*/ 1580570 w 1593453"/>
              <a:gd name="connsiteY1" fmla="*/ 57150 h 571383"/>
              <a:gd name="connsiteX2" fmla="*/ 1593270 w 1593453"/>
              <a:gd name="connsiteY2" fmla="*/ 571383 h 571383"/>
              <a:gd name="connsiteX3" fmla="*/ 0 w 1593453"/>
              <a:gd name="connsiteY3" fmla="*/ 234833 h 571383"/>
              <a:gd name="connsiteX4" fmla="*/ 6350 w 1593453"/>
              <a:gd name="connsiteY4" fmla="*/ 0 h 57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453" h="571383">
                <a:moveTo>
                  <a:pt x="6350" y="0"/>
                </a:moveTo>
                <a:lnTo>
                  <a:pt x="1580570" y="57150"/>
                </a:lnTo>
                <a:cubicBezTo>
                  <a:pt x="1578453" y="228561"/>
                  <a:pt x="1595387" y="399972"/>
                  <a:pt x="1593270" y="571383"/>
                </a:cubicBezTo>
                <a:lnTo>
                  <a:pt x="0" y="234833"/>
                </a:lnTo>
                <a:lnTo>
                  <a:pt x="63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alpha val="30200"/>
                </a:schemeClr>
              </a:gs>
              <a:gs pos="100000">
                <a:schemeClr val="accent1">
                  <a:alpha val="38902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F15785-2E53-1CE2-24BE-40E36B32FB13}"/>
              </a:ext>
            </a:extLst>
          </p:cNvPr>
          <p:cNvSpPr/>
          <p:nvPr/>
        </p:nvSpPr>
        <p:spPr>
          <a:xfrm>
            <a:off x="5782232" y="4077607"/>
            <a:ext cx="2681543" cy="94998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EF2009-BC31-D783-1E02-C878D323DC18}"/>
              </a:ext>
            </a:extLst>
          </p:cNvPr>
          <p:cNvSpPr txBox="1"/>
          <p:nvPr/>
        </p:nvSpPr>
        <p:spPr>
          <a:xfrm>
            <a:off x="4843372" y="3627758"/>
            <a:ext cx="455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solidFill>
                  <a:srgbClr val="C00000"/>
                </a:solidFill>
              </a:rPr>
              <a:t>N member and N non-member samples for each batch.</a:t>
            </a:r>
            <a:endParaRPr kumimoji="1" lang="zh-CN" altLang="en-US" sz="1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4697-0389-AAD0-685B-E47F32C8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DFA2B5E7-5670-2929-AB4F-6274DAD28636}"/>
              </a:ext>
            </a:extLst>
          </p:cNvPr>
          <p:cNvSpPr/>
          <p:nvPr/>
        </p:nvSpPr>
        <p:spPr>
          <a:xfrm>
            <a:off x="191681" y="4200993"/>
            <a:ext cx="11797962" cy="214305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69766"/>
            </a:schemeClr>
          </a:solidFill>
          <a:ln w="25400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F1B3409-DF84-C052-0DE5-02EE1FAB7E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1995" y="60325"/>
            <a:ext cx="10788687" cy="701731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Method</a:t>
            </a:r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 : MIA-Tuner</a:t>
            </a:r>
            <a:r>
              <a:rPr lang="en-US" altLang="zh-CN" sz="4400" noProof="0">
                <a:latin typeface="Calibri" panose="020F0502020204030204" pitchFamily="34" charset="0"/>
                <a:cs typeface="Calibri" panose="020F0502020204030204" pitchFamily="34" charset="0"/>
              </a:rPr>
              <a:t> against MIA Attacker</a:t>
            </a:r>
            <a:endParaRPr lang="en-US" sz="44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74CB16-1064-3CFB-8953-969046D890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5440" y="1129031"/>
            <a:ext cx="9515475" cy="5076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Defend MIA attacker via MIA-Tuner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855A570-D03C-4E25-0849-3D27C30B4859}"/>
                  </a:ext>
                </a:extLst>
              </p:cNvPr>
              <p:cNvSpPr txBox="1"/>
              <p:nvPr/>
            </p:nvSpPr>
            <p:spPr>
              <a:xfrm>
                <a:off x="931088" y="4962536"/>
                <a:ext cx="403206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𝑑𝑒𝑓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𝑐𝑡𝑟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lo</m:t>
                          </m:r>
                          <m:func>
                            <m:func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855A570-D03C-4E25-0849-3D27C30B4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88" y="4962536"/>
                <a:ext cx="4032068" cy="620234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482E7E6-BA1C-020C-02F7-E314999552AF}"/>
                  </a:ext>
                </a:extLst>
              </p:cNvPr>
              <p:cNvSpPr txBox="1"/>
              <p:nvPr/>
            </p:nvSpPr>
            <p:spPr>
              <a:xfrm>
                <a:off x="6553722" y="5202454"/>
                <a:ext cx="4650376" cy="311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𝑑𝑒𝑓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d>
                      <m:dPr>
                        <m:endChr m:val="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</m:e>
                    </m:d>
                  </m:oMath>
                </a14:m>
                <a:r>
                  <a:rPr lang="en-US" altLang="zh-CN" sz="1800">
                    <a:effectLst/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others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∣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;</m:t>
                                </m:r>
                                <m:r>
                                  <a:rPr lang="en-US" altLang="zh-CN" sz="1800" b="1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zh-CN" altLang="zh-CN" sz="180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482E7E6-BA1C-020C-02F7-E31499955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22" y="5202454"/>
                <a:ext cx="4650376" cy="311367"/>
              </a:xfrm>
              <a:prstGeom prst="rect">
                <a:avLst/>
              </a:prstGeom>
              <a:blipFill>
                <a:blip r:embed="rId5"/>
                <a:stretch>
                  <a:fillRect t="-340000" r="-11444" b="-40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D1156F90-4101-98D3-2225-89363561FB4E}"/>
              </a:ext>
            </a:extLst>
          </p:cNvPr>
          <p:cNvSpPr txBox="1"/>
          <p:nvPr/>
        </p:nvSpPr>
        <p:spPr>
          <a:xfrm>
            <a:off x="647346" y="5709471"/>
            <a:ext cx="456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Minimize distance across different classes </a:t>
            </a:r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EC6962-E8B8-6671-3882-381574E43ED9}"/>
              </a:ext>
            </a:extLst>
          </p:cNvPr>
          <p:cNvSpPr txBox="1"/>
          <p:nvPr/>
        </p:nvSpPr>
        <p:spPr>
          <a:xfrm>
            <a:off x="5824494" y="5729288"/>
            <a:ext cx="616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Restrain LLM to answer “</a:t>
            </a:r>
            <a:r>
              <a:rPr kumimoji="1" lang="en-US" altLang="zh-CN" i="1"/>
              <a:t>Yes</a:t>
            </a:r>
            <a:r>
              <a:rPr kumimoji="1" lang="en-US" altLang="zh-CN"/>
              <a:t>” or “</a:t>
            </a:r>
            <a:r>
              <a:rPr kumimoji="1" lang="en-US" altLang="zh-CN" i="1"/>
              <a:t>No</a:t>
            </a:r>
            <a:r>
              <a:rPr kumimoji="1" lang="en-US" altLang="zh-CN"/>
              <a:t>” for a detection query</a:t>
            </a:r>
            <a:endParaRPr kumimoji="1"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F5AFC4B-8CC6-6814-CB3C-3E7498B6C846}"/>
              </a:ext>
            </a:extLst>
          </p:cNvPr>
          <p:cNvGrpSpPr>
            <a:grpSpLocks noChangeAspect="1"/>
          </p:cNvGrpSpPr>
          <p:nvPr/>
        </p:nvGrpSpPr>
        <p:grpSpPr>
          <a:xfrm>
            <a:off x="1166989" y="1636716"/>
            <a:ext cx="2143059" cy="2143059"/>
            <a:chOff x="5285352" y="5122101"/>
            <a:chExt cx="1621293" cy="1621293"/>
          </a:xfrm>
        </p:grpSpPr>
        <p:pic>
          <p:nvPicPr>
            <p:cNvPr id="23" name="Picture 2" descr="Icons Tune Tuning #807406 Vector Icon | Vectopus">
              <a:extLst>
                <a:ext uri="{FF2B5EF4-FFF2-40B4-BE49-F238E27FC236}">
                  <a16:creationId xmlns:a16="http://schemas.microsoft.com/office/drawing/2014/main" id="{153022B0-7950-26F2-799A-A2BD13F82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4" b="89674" l="5978" r="94203">
                          <a14:foregroundMark x1="43478" y1="57790" x2="43478" y2="57790"/>
                          <a14:foregroundMark x1="55616" y1="42572" x2="55616" y2="42572"/>
                          <a14:foregroundMark x1="91304" y1="48732" x2="91304" y2="48732"/>
                          <a14:foregroundMark x1="94384" y1="58152" x2="94384" y2="58152"/>
                          <a14:foregroundMark x1="88587" y1="70109" x2="88587" y2="70109"/>
                          <a14:foregroundMark x1="44746" y1="73913" x2="44746" y2="73913"/>
                          <a14:foregroundMark x1="30072" y1="77899" x2="30072" y2="77899"/>
                          <a14:foregroundMark x1="5978" y1="70652" x2="5978" y2="70652"/>
                          <a14:foregroundMark x1="23188" y1="36051" x2="23188" y2="36051"/>
                          <a14:foregroundMark x1="16486" y1="56341" x2="16486" y2="56341"/>
                          <a14:foregroundMark x1="55435" y1="65942" x2="55435" y2="65942"/>
                          <a14:foregroundMark x1="53261" y1="67391" x2="53261" y2="67391"/>
                          <a14:foregroundMark x1="53623" y1="67391" x2="53623" y2="67391"/>
                          <a14:foregroundMark x1="52717" y1="69022" x2="52717" y2="69022"/>
                          <a14:foregroundMark x1="53261" y1="68116" x2="53261" y2="68116"/>
                          <a14:foregroundMark x1="52899" y1="67935" x2="49819" y2="74275"/>
                          <a14:foregroundMark x1="49819" y1="74275" x2="48913" y2="751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352" y="5122101"/>
              <a:ext cx="1621293" cy="1621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BAA10F76-49D4-8201-ECE8-EDAF00894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1722" y="5572615"/>
              <a:ext cx="396694" cy="396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90C97304-55F2-12C0-4CE7-AA95E61B5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316" y="5536305"/>
              <a:ext cx="316723" cy="316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24A4CBF-FB8F-B590-6799-9E5D400673AF}"/>
              </a:ext>
            </a:extLst>
          </p:cNvPr>
          <p:cNvGrpSpPr/>
          <p:nvPr/>
        </p:nvGrpSpPr>
        <p:grpSpPr>
          <a:xfrm>
            <a:off x="7733724" y="1636715"/>
            <a:ext cx="2143059" cy="2143059"/>
            <a:chOff x="6415469" y="4764810"/>
            <a:chExt cx="2143059" cy="214305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9D631C3-B9C6-8639-2767-5A5718C8AE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15469" y="4764810"/>
              <a:ext cx="2143059" cy="2143059"/>
              <a:chOff x="5285352" y="5122101"/>
              <a:chExt cx="1621293" cy="1621293"/>
            </a:xfrm>
          </p:grpSpPr>
          <p:pic>
            <p:nvPicPr>
              <p:cNvPr id="27" name="Picture 2" descr="Icons Tune Tuning #807406 Vector Icon | Vectopus">
                <a:extLst>
                  <a:ext uri="{FF2B5EF4-FFF2-40B4-BE49-F238E27FC236}">
                    <a16:creationId xmlns:a16="http://schemas.microsoft.com/office/drawing/2014/main" id="{99B558FF-F79E-5EC9-D571-B9A9DDE90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64" b="89674" l="5978" r="94203">
                            <a14:foregroundMark x1="43478" y1="57790" x2="43478" y2="57790"/>
                            <a14:foregroundMark x1="55616" y1="42572" x2="55616" y2="42572"/>
                            <a14:foregroundMark x1="91304" y1="48732" x2="91304" y2="48732"/>
                            <a14:foregroundMark x1="94384" y1="58152" x2="94384" y2="58152"/>
                            <a14:foregroundMark x1="88587" y1="70109" x2="88587" y2="70109"/>
                            <a14:foregroundMark x1="44746" y1="73913" x2="44746" y2="73913"/>
                            <a14:foregroundMark x1="30072" y1="77899" x2="30072" y2="77899"/>
                            <a14:foregroundMark x1="5978" y1="70652" x2="5978" y2="70652"/>
                            <a14:foregroundMark x1="23188" y1="36051" x2="23188" y2="36051"/>
                            <a14:foregroundMark x1="16486" y1="56341" x2="16486" y2="56341"/>
                            <a14:foregroundMark x1="55435" y1="65942" x2="55435" y2="65942"/>
                            <a14:foregroundMark x1="53261" y1="67391" x2="53261" y2="67391"/>
                            <a14:foregroundMark x1="53623" y1="67391" x2="53623" y2="67391"/>
                            <a14:foregroundMark x1="52717" y1="69022" x2="52717" y2="69022"/>
                            <a14:foregroundMark x1="53261" y1="68116" x2="53261" y2="68116"/>
                            <a14:foregroundMark x1="52899" y1="67935" x2="49819" y2="74275"/>
                            <a14:foregroundMark x1="49819" y1="74275" x2="48913" y2="751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5352" y="5122101"/>
                <a:ext cx="1621293" cy="1621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4872EDE2-6647-DE42-22AB-CC4D196841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1722" y="5572615"/>
                <a:ext cx="396694" cy="396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图片 30" descr="卡通人物&#10;&#10;AI 生成的内容可能不正确。">
              <a:extLst>
                <a:ext uri="{FF2B5EF4-FFF2-40B4-BE49-F238E27FC236}">
                  <a16:creationId xmlns:a16="http://schemas.microsoft.com/office/drawing/2014/main" id="{1F2D9B65-6DBA-B517-B7AE-D35072CB7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906" y="5312315"/>
              <a:ext cx="349234" cy="349234"/>
            </a:xfrm>
            <a:prstGeom prst="rect">
              <a:avLst/>
            </a:prstGeom>
          </p:spPr>
        </p:pic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14B14508-ED26-3E35-E647-8545F6968D14}"/>
              </a:ext>
            </a:extLst>
          </p:cNvPr>
          <p:cNvSpPr txBox="1"/>
          <p:nvPr/>
        </p:nvSpPr>
        <p:spPr>
          <a:xfrm>
            <a:off x="4056282" y="2278586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Reverse the tuning direction</a:t>
            </a:r>
            <a:endParaRPr kumimoji="1"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E9F613-34B8-E604-DA5D-0DB5C55F9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272" y="2409433"/>
            <a:ext cx="406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B1BC71-F2C3-43A5-DDB7-49BF896C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344" y="276694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wo Swords Filled Line Icon 8643572 Vector Art at Vecteezy">
            <a:extLst>
              <a:ext uri="{FF2B5EF4-FFF2-40B4-BE49-F238E27FC236}">
                <a16:creationId xmlns:a16="http://schemas.microsoft.com/office/drawing/2014/main" id="{62AF915E-29AD-798F-D053-6F31CC5B9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388" y="2724175"/>
            <a:ext cx="1026373" cy="102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HBRC : National Home Builders Registration Council">
            <a:extLst>
              <a:ext uri="{FF2B5EF4-FFF2-40B4-BE49-F238E27FC236}">
                <a16:creationId xmlns:a16="http://schemas.microsoft.com/office/drawing/2014/main" id="{EDC41A94-9DC7-FBBA-0229-E80C91A74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56" b="94222" l="4889" r="94667">
                        <a14:foregroundMark x1="31111" y1="9333" x2="31111" y2="9333"/>
                        <a14:foregroundMark x1="47111" y1="7556" x2="47111" y2="7556"/>
                        <a14:foregroundMark x1="5333" y1="42667" x2="5333" y2="42667"/>
                        <a14:foregroundMark x1="89333" y1="32889" x2="89333" y2="32889"/>
                        <a14:foregroundMark x1="87111" y1="51556" x2="87111" y2="51556"/>
                        <a14:foregroundMark x1="90222" y1="56889" x2="90222" y2="56889"/>
                        <a14:foregroundMark x1="92000" y1="59111" x2="92000" y2="59111"/>
                        <a14:foregroundMark x1="94667" y1="63111" x2="94667" y2="63111"/>
                        <a14:foregroundMark x1="54667" y1="94222" x2="54667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254" y="3031498"/>
            <a:ext cx="411728" cy="4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88E606F5-928F-FF11-4A58-C4B9A8D0FCAD}"/>
              </a:ext>
            </a:extLst>
          </p:cNvPr>
          <p:cNvSpPr txBox="1"/>
          <p:nvPr/>
        </p:nvSpPr>
        <p:spPr>
          <a:xfrm>
            <a:off x="345440" y="4437184"/>
            <a:ext cx="4804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Defend baselines and unaligned MIA-Tuner</a:t>
            </a:r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10D0BF-9E8C-91BD-DEAC-08032E59688F}"/>
              </a:ext>
            </a:extLst>
          </p:cNvPr>
          <p:cNvSpPr txBox="1"/>
          <p:nvPr/>
        </p:nvSpPr>
        <p:spPr>
          <a:xfrm>
            <a:off x="5970767" y="4429736"/>
            <a:ext cx="4804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Defend aligned MIA-Tuner</a:t>
            </a:r>
            <a:endParaRPr lang="zh-CN" altLang="en-US"/>
          </a:p>
        </p:txBody>
      </p:sp>
      <p:sp>
        <p:nvSpPr>
          <p:cNvPr id="3" name="矩形 26">
            <a:extLst>
              <a:ext uri="{FF2B5EF4-FFF2-40B4-BE49-F238E27FC236}">
                <a16:creationId xmlns:a16="http://schemas.microsoft.com/office/drawing/2014/main" id="{262B5F9D-1B3A-E242-B6A3-829649F6ABC9}"/>
              </a:ext>
            </a:extLst>
          </p:cNvPr>
          <p:cNvSpPr/>
          <p:nvPr/>
        </p:nvSpPr>
        <p:spPr>
          <a:xfrm flipV="1">
            <a:off x="576423" y="3599245"/>
            <a:ext cx="11125842" cy="593793"/>
          </a:xfrm>
          <a:custGeom>
            <a:avLst/>
            <a:gdLst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10788687 w 10788687"/>
              <a:gd name="connsiteY2" fmla="*/ 870012 h 870012"/>
              <a:gd name="connsiteX3" fmla="*/ 0 w 10788687"/>
              <a:gd name="connsiteY3" fmla="*/ 870012 h 870012"/>
              <a:gd name="connsiteX4" fmla="*/ 0 w 10788687"/>
              <a:gd name="connsiteY4" fmla="*/ 0 h 870012"/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10788687 w 10788687"/>
              <a:gd name="connsiteY2" fmla="*/ 870012 h 870012"/>
              <a:gd name="connsiteX3" fmla="*/ 8939813 w 10788687"/>
              <a:gd name="connsiteY3" fmla="*/ 870012 h 870012"/>
              <a:gd name="connsiteX4" fmla="*/ 0 w 10788687"/>
              <a:gd name="connsiteY4" fmla="*/ 0 h 870012"/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10406947 w 10788687"/>
              <a:gd name="connsiteY2" fmla="*/ 870012 h 870012"/>
              <a:gd name="connsiteX3" fmla="*/ 8939813 w 10788687"/>
              <a:gd name="connsiteY3" fmla="*/ 870012 h 870012"/>
              <a:gd name="connsiteX4" fmla="*/ 0 w 10788687"/>
              <a:gd name="connsiteY4" fmla="*/ 0 h 870012"/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10406947 w 10788687"/>
              <a:gd name="connsiteY2" fmla="*/ 870012 h 870012"/>
              <a:gd name="connsiteX3" fmla="*/ 6938043 w 10788687"/>
              <a:gd name="connsiteY3" fmla="*/ 849712 h 870012"/>
              <a:gd name="connsiteX4" fmla="*/ 0 w 10788687"/>
              <a:gd name="connsiteY4" fmla="*/ 0 h 870012"/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9170954 w 10788687"/>
              <a:gd name="connsiteY2" fmla="*/ 870012 h 870012"/>
              <a:gd name="connsiteX3" fmla="*/ 6938043 w 10788687"/>
              <a:gd name="connsiteY3" fmla="*/ 849712 h 870012"/>
              <a:gd name="connsiteX4" fmla="*/ 0 w 10788687"/>
              <a:gd name="connsiteY4" fmla="*/ 0 h 87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8687" h="870012">
                <a:moveTo>
                  <a:pt x="0" y="0"/>
                </a:moveTo>
                <a:lnTo>
                  <a:pt x="10788687" y="0"/>
                </a:lnTo>
                <a:lnTo>
                  <a:pt x="9170954" y="870012"/>
                </a:lnTo>
                <a:lnTo>
                  <a:pt x="6938043" y="8497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  <a:alpha val="27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F33350-B211-2343-133C-BA3C3BB9D33D}"/>
              </a:ext>
            </a:extLst>
          </p:cNvPr>
          <p:cNvSpPr/>
          <p:nvPr/>
        </p:nvSpPr>
        <p:spPr>
          <a:xfrm>
            <a:off x="7687272" y="1756881"/>
            <a:ext cx="2268386" cy="1849348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273DB6-38DD-4E4F-3947-38737D347CA9}"/>
              </a:ext>
            </a:extLst>
          </p:cNvPr>
          <p:cNvSpPr/>
          <p:nvPr/>
        </p:nvSpPr>
        <p:spPr>
          <a:xfrm>
            <a:off x="1104750" y="1831898"/>
            <a:ext cx="2268386" cy="1849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3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82D01-78C7-7CB5-8E53-899585004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2E04329-9BEB-4231-5C64-1EAF950CC258}"/>
              </a:ext>
            </a:extLst>
          </p:cNvPr>
          <p:cNvSpPr/>
          <p:nvPr/>
        </p:nvSpPr>
        <p:spPr>
          <a:xfrm>
            <a:off x="4425951" y="238241"/>
            <a:ext cx="3340100" cy="760583"/>
          </a:xfrm>
          <a:custGeom>
            <a:avLst/>
            <a:gdLst/>
            <a:ahLst/>
            <a:cxnLst/>
            <a:rect l="l" t="t" r="r" b="b"/>
            <a:pathLst>
              <a:path w="1939826" h="441722">
                <a:moveTo>
                  <a:pt x="364629" y="55067"/>
                </a:moveTo>
                <a:cubicBezTo>
                  <a:pt x="353913" y="55067"/>
                  <a:pt x="344735" y="57101"/>
                  <a:pt x="337095" y="61168"/>
                </a:cubicBezTo>
                <a:cubicBezTo>
                  <a:pt x="329456" y="65236"/>
                  <a:pt x="323651" y="71140"/>
                  <a:pt x="319683" y="78879"/>
                </a:cubicBezTo>
                <a:cubicBezTo>
                  <a:pt x="315714" y="86618"/>
                  <a:pt x="313729" y="95945"/>
                  <a:pt x="313729" y="106859"/>
                </a:cubicBezTo>
                <a:lnTo>
                  <a:pt x="313729" y="334863"/>
                </a:lnTo>
                <a:cubicBezTo>
                  <a:pt x="313729" y="345777"/>
                  <a:pt x="315714" y="355104"/>
                  <a:pt x="319683" y="362843"/>
                </a:cubicBezTo>
                <a:cubicBezTo>
                  <a:pt x="323651" y="370582"/>
                  <a:pt x="329456" y="376486"/>
                  <a:pt x="337095" y="380554"/>
                </a:cubicBezTo>
                <a:cubicBezTo>
                  <a:pt x="344735" y="384622"/>
                  <a:pt x="353913" y="386656"/>
                  <a:pt x="364629" y="386656"/>
                </a:cubicBezTo>
                <a:cubicBezTo>
                  <a:pt x="375344" y="386656"/>
                  <a:pt x="384522" y="384622"/>
                  <a:pt x="392162" y="380554"/>
                </a:cubicBezTo>
                <a:cubicBezTo>
                  <a:pt x="399802" y="376486"/>
                  <a:pt x="405606" y="370582"/>
                  <a:pt x="409575" y="362843"/>
                </a:cubicBezTo>
                <a:cubicBezTo>
                  <a:pt x="413544" y="355104"/>
                  <a:pt x="415528" y="345777"/>
                  <a:pt x="415528" y="334863"/>
                </a:cubicBezTo>
                <a:lnTo>
                  <a:pt x="415528" y="106859"/>
                </a:lnTo>
                <a:cubicBezTo>
                  <a:pt x="415528" y="95945"/>
                  <a:pt x="413544" y="86618"/>
                  <a:pt x="409575" y="78879"/>
                </a:cubicBezTo>
                <a:cubicBezTo>
                  <a:pt x="405606" y="71140"/>
                  <a:pt x="399802" y="65236"/>
                  <a:pt x="392162" y="61168"/>
                </a:cubicBezTo>
                <a:cubicBezTo>
                  <a:pt x="384522" y="57101"/>
                  <a:pt x="375344" y="55067"/>
                  <a:pt x="364629" y="55067"/>
                </a:cubicBezTo>
                <a:close/>
                <a:moveTo>
                  <a:pt x="1494234" y="4465"/>
                </a:moveTo>
                <a:lnTo>
                  <a:pt x="1704380" y="4465"/>
                </a:lnTo>
                <a:lnTo>
                  <a:pt x="1704380" y="58043"/>
                </a:lnTo>
                <a:lnTo>
                  <a:pt x="1627584" y="58043"/>
                </a:lnTo>
                <a:lnTo>
                  <a:pt x="1627584" y="437257"/>
                </a:lnTo>
                <a:lnTo>
                  <a:pt x="1571030" y="437257"/>
                </a:lnTo>
                <a:lnTo>
                  <a:pt x="1571030" y="58043"/>
                </a:lnTo>
                <a:lnTo>
                  <a:pt x="1494234" y="58043"/>
                </a:lnTo>
                <a:close/>
                <a:moveTo>
                  <a:pt x="1247775" y="4465"/>
                </a:moveTo>
                <a:lnTo>
                  <a:pt x="1297186" y="4465"/>
                </a:lnTo>
                <a:lnTo>
                  <a:pt x="1406426" y="310501"/>
                </a:lnTo>
                <a:lnTo>
                  <a:pt x="1406426" y="4465"/>
                </a:lnTo>
                <a:lnTo>
                  <a:pt x="1460301" y="4465"/>
                </a:lnTo>
                <a:lnTo>
                  <a:pt x="1460301" y="436960"/>
                </a:lnTo>
                <a:lnTo>
                  <a:pt x="1410295" y="436960"/>
                </a:lnTo>
                <a:lnTo>
                  <a:pt x="1301651" y="140656"/>
                </a:lnTo>
                <a:lnTo>
                  <a:pt x="1301651" y="436960"/>
                </a:lnTo>
                <a:lnTo>
                  <a:pt x="1247775" y="436960"/>
                </a:lnTo>
                <a:close/>
                <a:moveTo>
                  <a:pt x="1019175" y="4465"/>
                </a:moveTo>
                <a:lnTo>
                  <a:pt x="1048643" y="4465"/>
                </a:lnTo>
                <a:lnTo>
                  <a:pt x="1075729" y="4465"/>
                </a:lnTo>
                <a:lnTo>
                  <a:pt x="1204912" y="4465"/>
                </a:lnTo>
                <a:lnTo>
                  <a:pt x="1204912" y="58043"/>
                </a:lnTo>
                <a:lnTo>
                  <a:pt x="1075729" y="58043"/>
                </a:lnTo>
                <a:lnTo>
                  <a:pt x="1075729" y="195560"/>
                </a:lnTo>
                <a:lnTo>
                  <a:pt x="1190030" y="195560"/>
                </a:lnTo>
                <a:lnTo>
                  <a:pt x="1190030" y="249138"/>
                </a:lnTo>
                <a:lnTo>
                  <a:pt x="1075729" y="249138"/>
                </a:lnTo>
                <a:lnTo>
                  <a:pt x="1075729" y="383679"/>
                </a:lnTo>
                <a:lnTo>
                  <a:pt x="1204912" y="383679"/>
                </a:lnTo>
                <a:lnTo>
                  <a:pt x="1204912" y="437257"/>
                </a:lnTo>
                <a:lnTo>
                  <a:pt x="1075729" y="437257"/>
                </a:lnTo>
                <a:lnTo>
                  <a:pt x="1048643" y="437257"/>
                </a:lnTo>
                <a:lnTo>
                  <a:pt x="1019175" y="437257"/>
                </a:lnTo>
                <a:close/>
                <a:moveTo>
                  <a:pt x="779859" y="4465"/>
                </a:moveTo>
                <a:lnTo>
                  <a:pt x="990004" y="4465"/>
                </a:lnTo>
                <a:lnTo>
                  <a:pt x="990004" y="58043"/>
                </a:lnTo>
                <a:lnTo>
                  <a:pt x="913209" y="58043"/>
                </a:lnTo>
                <a:lnTo>
                  <a:pt x="913209" y="437257"/>
                </a:lnTo>
                <a:lnTo>
                  <a:pt x="856654" y="437257"/>
                </a:lnTo>
                <a:lnTo>
                  <a:pt x="856654" y="58043"/>
                </a:lnTo>
                <a:lnTo>
                  <a:pt x="779859" y="58043"/>
                </a:lnTo>
                <a:close/>
                <a:moveTo>
                  <a:pt x="533400" y="4465"/>
                </a:moveTo>
                <a:lnTo>
                  <a:pt x="582811" y="4465"/>
                </a:lnTo>
                <a:lnTo>
                  <a:pt x="692051" y="310501"/>
                </a:lnTo>
                <a:lnTo>
                  <a:pt x="692051" y="4465"/>
                </a:lnTo>
                <a:lnTo>
                  <a:pt x="745926" y="4465"/>
                </a:lnTo>
                <a:lnTo>
                  <a:pt x="745926" y="436960"/>
                </a:lnTo>
                <a:lnTo>
                  <a:pt x="695920" y="436960"/>
                </a:lnTo>
                <a:lnTo>
                  <a:pt x="587276" y="140656"/>
                </a:lnTo>
                <a:lnTo>
                  <a:pt x="587276" y="436960"/>
                </a:lnTo>
                <a:lnTo>
                  <a:pt x="533400" y="436960"/>
                </a:lnTo>
                <a:close/>
                <a:moveTo>
                  <a:pt x="1835646" y="0"/>
                </a:moveTo>
                <a:cubicBezTo>
                  <a:pt x="1857474" y="0"/>
                  <a:pt x="1875978" y="3919"/>
                  <a:pt x="1891159" y="11758"/>
                </a:cubicBezTo>
                <a:cubicBezTo>
                  <a:pt x="1906339" y="19596"/>
                  <a:pt x="1917849" y="31105"/>
                  <a:pt x="1925687" y="46286"/>
                </a:cubicBezTo>
                <a:cubicBezTo>
                  <a:pt x="1933525" y="61466"/>
                  <a:pt x="1937444" y="79871"/>
                  <a:pt x="1937444" y="101501"/>
                </a:cubicBezTo>
                <a:lnTo>
                  <a:pt x="1937444" y="124123"/>
                </a:lnTo>
                <a:lnTo>
                  <a:pt x="1880890" y="124123"/>
                </a:lnTo>
                <a:lnTo>
                  <a:pt x="1880890" y="103882"/>
                </a:lnTo>
                <a:cubicBezTo>
                  <a:pt x="1880890" y="88007"/>
                  <a:pt x="1877020" y="75902"/>
                  <a:pt x="1869281" y="67568"/>
                </a:cubicBezTo>
                <a:cubicBezTo>
                  <a:pt x="1861542" y="59234"/>
                  <a:pt x="1850330" y="55067"/>
                  <a:pt x="1835646" y="55067"/>
                </a:cubicBezTo>
                <a:cubicBezTo>
                  <a:pt x="1819969" y="55067"/>
                  <a:pt x="1808013" y="59035"/>
                  <a:pt x="1799778" y="66973"/>
                </a:cubicBezTo>
                <a:cubicBezTo>
                  <a:pt x="1791543" y="74910"/>
                  <a:pt x="1787426" y="86221"/>
                  <a:pt x="1787426" y="100906"/>
                </a:cubicBezTo>
                <a:lnTo>
                  <a:pt x="1787426" y="127992"/>
                </a:lnTo>
                <a:cubicBezTo>
                  <a:pt x="1787426" y="138906"/>
                  <a:pt x="1790005" y="148084"/>
                  <a:pt x="1795165" y="155525"/>
                </a:cubicBezTo>
                <a:cubicBezTo>
                  <a:pt x="1800324" y="162967"/>
                  <a:pt x="1806773" y="168970"/>
                  <a:pt x="1814512" y="173534"/>
                </a:cubicBezTo>
                <a:cubicBezTo>
                  <a:pt x="1822251" y="178098"/>
                  <a:pt x="1832868" y="183356"/>
                  <a:pt x="1846362" y="189309"/>
                </a:cubicBezTo>
                <a:cubicBezTo>
                  <a:pt x="1847751" y="189905"/>
                  <a:pt x="1849040" y="190500"/>
                  <a:pt x="1850231" y="191095"/>
                </a:cubicBezTo>
                <a:cubicBezTo>
                  <a:pt x="1851422" y="191691"/>
                  <a:pt x="1852712" y="192286"/>
                  <a:pt x="1854101" y="192881"/>
                </a:cubicBezTo>
                <a:cubicBezTo>
                  <a:pt x="1855093" y="193278"/>
                  <a:pt x="1856135" y="193725"/>
                  <a:pt x="1857226" y="194221"/>
                </a:cubicBezTo>
                <a:cubicBezTo>
                  <a:pt x="1858317" y="194717"/>
                  <a:pt x="1859359" y="195163"/>
                  <a:pt x="1860351" y="195560"/>
                </a:cubicBezTo>
                <a:cubicBezTo>
                  <a:pt x="1877615" y="203299"/>
                  <a:pt x="1891506" y="210691"/>
                  <a:pt x="1902023" y="217736"/>
                </a:cubicBezTo>
                <a:cubicBezTo>
                  <a:pt x="1912541" y="224780"/>
                  <a:pt x="1921470" y="234950"/>
                  <a:pt x="1928812" y="248245"/>
                </a:cubicBezTo>
                <a:cubicBezTo>
                  <a:pt x="1936155" y="261541"/>
                  <a:pt x="1939826" y="278904"/>
                  <a:pt x="1939826" y="300335"/>
                </a:cubicBezTo>
                <a:lnTo>
                  <a:pt x="1939826" y="339924"/>
                </a:lnTo>
                <a:cubicBezTo>
                  <a:pt x="1939826" y="361752"/>
                  <a:pt x="1935807" y="380256"/>
                  <a:pt x="1927771" y="395436"/>
                </a:cubicBezTo>
                <a:cubicBezTo>
                  <a:pt x="1919734" y="410617"/>
                  <a:pt x="1907976" y="422126"/>
                  <a:pt x="1892498" y="429965"/>
                </a:cubicBezTo>
                <a:cubicBezTo>
                  <a:pt x="1877020" y="437803"/>
                  <a:pt x="1858169" y="441722"/>
                  <a:pt x="1835944" y="441722"/>
                </a:cubicBezTo>
                <a:cubicBezTo>
                  <a:pt x="1813322" y="441722"/>
                  <a:pt x="1794172" y="437803"/>
                  <a:pt x="1778496" y="429965"/>
                </a:cubicBezTo>
                <a:cubicBezTo>
                  <a:pt x="1762819" y="422126"/>
                  <a:pt x="1750913" y="410617"/>
                  <a:pt x="1742777" y="395436"/>
                </a:cubicBezTo>
                <a:cubicBezTo>
                  <a:pt x="1734641" y="380256"/>
                  <a:pt x="1730573" y="361752"/>
                  <a:pt x="1730573" y="339924"/>
                </a:cubicBezTo>
                <a:lnTo>
                  <a:pt x="1730573" y="318492"/>
                </a:lnTo>
                <a:lnTo>
                  <a:pt x="1787128" y="318492"/>
                </a:lnTo>
                <a:lnTo>
                  <a:pt x="1787128" y="337840"/>
                </a:lnTo>
                <a:cubicBezTo>
                  <a:pt x="1787128" y="353517"/>
                  <a:pt x="1791345" y="365572"/>
                  <a:pt x="1799778" y="374005"/>
                </a:cubicBezTo>
                <a:cubicBezTo>
                  <a:pt x="1808212" y="382439"/>
                  <a:pt x="1820267" y="386656"/>
                  <a:pt x="1835944" y="386656"/>
                </a:cubicBezTo>
                <a:cubicBezTo>
                  <a:pt x="1851223" y="386656"/>
                  <a:pt x="1862931" y="382488"/>
                  <a:pt x="1871067" y="374154"/>
                </a:cubicBezTo>
                <a:cubicBezTo>
                  <a:pt x="1879203" y="365820"/>
                  <a:pt x="1883271" y="353715"/>
                  <a:pt x="1883271" y="337840"/>
                </a:cubicBezTo>
                <a:lnTo>
                  <a:pt x="1883271" y="300038"/>
                </a:lnTo>
                <a:cubicBezTo>
                  <a:pt x="1883271" y="289520"/>
                  <a:pt x="1880691" y="280591"/>
                  <a:pt x="1875532" y="273249"/>
                </a:cubicBezTo>
                <a:cubicBezTo>
                  <a:pt x="1870372" y="265906"/>
                  <a:pt x="1863923" y="259904"/>
                  <a:pt x="1856184" y="255240"/>
                </a:cubicBezTo>
                <a:cubicBezTo>
                  <a:pt x="1848445" y="250577"/>
                  <a:pt x="1837730" y="245170"/>
                  <a:pt x="1824037" y="239018"/>
                </a:cubicBezTo>
                <a:cubicBezTo>
                  <a:pt x="1823640" y="238820"/>
                  <a:pt x="1823244" y="238671"/>
                  <a:pt x="1822847" y="238572"/>
                </a:cubicBezTo>
                <a:cubicBezTo>
                  <a:pt x="1822450" y="238472"/>
                  <a:pt x="1822053" y="238324"/>
                  <a:pt x="1821656" y="238125"/>
                </a:cubicBezTo>
                <a:lnTo>
                  <a:pt x="1817489" y="236339"/>
                </a:lnTo>
                <a:cubicBezTo>
                  <a:pt x="1799233" y="228005"/>
                  <a:pt x="1784300" y="219869"/>
                  <a:pt x="1772692" y="211931"/>
                </a:cubicBezTo>
                <a:cubicBezTo>
                  <a:pt x="1761083" y="203994"/>
                  <a:pt x="1751211" y="192981"/>
                  <a:pt x="1743075" y="178892"/>
                </a:cubicBezTo>
                <a:cubicBezTo>
                  <a:pt x="1734939" y="164802"/>
                  <a:pt x="1730871" y="146943"/>
                  <a:pt x="1730871" y="125313"/>
                </a:cubicBezTo>
                <a:lnTo>
                  <a:pt x="1730871" y="100310"/>
                </a:lnTo>
                <a:cubicBezTo>
                  <a:pt x="1730871" y="78879"/>
                  <a:pt x="1734889" y="60672"/>
                  <a:pt x="1742926" y="45690"/>
                </a:cubicBezTo>
                <a:cubicBezTo>
                  <a:pt x="1750963" y="30708"/>
                  <a:pt x="1762819" y="19348"/>
                  <a:pt x="1778496" y="11609"/>
                </a:cubicBezTo>
                <a:cubicBezTo>
                  <a:pt x="1794172" y="3870"/>
                  <a:pt x="1813222" y="0"/>
                  <a:pt x="1835646" y="0"/>
                </a:cubicBezTo>
                <a:close/>
                <a:moveTo>
                  <a:pt x="364629" y="0"/>
                </a:moveTo>
                <a:cubicBezTo>
                  <a:pt x="387251" y="0"/>
                  <a:pt x="406598" y="4217"/>
                  <a:pt x="422672" y="12650"/>
                </a:cubicBezTo>
                <a:cubicBezTo>
                  <a:pt x="438745" y="21084"/>
                  <a:pt x="450999" y="33437"/>
                  <a:pt x="459432" y="49709"/>
                </a:cubicBezTo>
                <a:cubicBezTo>
                  <a:pt x="467866" y="65981"/>
                  <a:pt x="472083" y="85626"/>
                  <a:pt x="472083" y="108645"/>
                </a:cubicBezTo>
                <a:lnTo>
                  <a:pt x="472083" y="333077"/>
                </a:lnTo>
                <a:cubicBezTo>
                  <a:pt x="472083" y="355898"/>
                  <a:pt x="467866" y="375444"/>
                  <a:pt x="459432" y="391716"/>
                </a:cubicBezTo>
                <a:cubicBezTo>
                  <a:pt x="450999" y="407988"/>
                  <a:pt x="438745" y="420390"/>
                  <a:pt x="422672" y="428923"/>
                </a:cubicBezTo>
                <a:cubicBezTo>
                  <a:pt x="406598" y="437456"/>
                  <a:pt x="387251" y="441722"/>
                  <a:pt x="364629" y="441722"/>
                </a:cubicBezTo>
                <a:cubicBezTo>
                  <a:pt x="342007" y="441722"/>
                  <a:pt x="322659" y="437456"/>
                  <a:pt x="306586" y="428923"/>
                </a:cubicBezTo>
                <a:cubicBezTo>
                  <a:pt x="290512" y="420390"/>
                  <a:pt x="278259" y="407988"/>
                  <a:pt x="269825" y="391716"/>
                </a:cubicBezTo>
                <a:cubicBezTo>
                  <a:pt x="261392" y="375444"/>
                  <a:pt x="257175" y="355898"/>
                  <a:pt x="257175" y="333077"/>
                </a:cubicBezTo>
                <a:lnTo>
                  <a:pt x="257175" y="108645"/>
                </a:lnTo>
                <a:cubicBezTo>
                  <a:pt x="257175" y="85626"/>
                  <a:pt x="261392" y="65981"/>
                  <a:pt x="269825" y="49709"/>
                </a:cubicBezTo>
                <a:cubicBezTo>
                  <a:pt x="278259" y="33437"/>
                  <a:pt x="290512" y="21084"/>
                  <a:pt x="306586" y="12650"/>
                </a:cubicBezTo>
                <a:cubicBezTo>
                  <a:pt x="322659" y="4217"/>
                  <a:pt x="342007" y="0"/>
                  <a:pt x="364629" y="0"/>
                </a:cubicBezTo>
                <a:close/>
                <a:moveTo>
                  <a:pt x="100608" y="0"/>
                </a:moveTo>
                <a:cubicBezTo>
                  <a:pt x="121840" y="0"/>
                  <a:pt x="139997" y="4366"/>
                  <a:pt x="155079" y="13097"/>
                </a:cubicBezTo>
                <a:cubicBezTo>
                  <a:pt x="170160" y="21828"/>
                  <a:pt x="181620" y="34479"/>
                  <a:pt x="189458" y="51048"/>
                </a:cubicBezTo>
                <a:cubicBezTo>
                  <a:pt x="197296" y="67618"/>
                  <a:pt x="201215" y="87511"/>
                  <a:pt x="201215" y="110728"/>
                </a:cubicBezTo>
                <a:lnTo>
                  <a:pt x="201215" y="129183"/>
                </a:lnTo>
                <a:lnTo>
                  <a:pt x="144065" y="129183"/>
                </a:lnTo>
                <a:lnTo>
                  <a:pt x="144065" y="110728"/>
                </a:lnTo>
                <a:cubicBezTo>
                  <a:pt x="144065" y="99020"/>
                  <a:pt x="142379" y="88999"/>
                  <a:pt x="139005" y="80665"/>
                </a:cubicBezTo>
                <a:cubicBezTo>
                  <a:pt x="135632" y="72331"/>
                  <a:pt x="130671" y="65981"/>
                  <a:pt x="124122" y="61615"/>
                </a:cubicBezTo>
                <a:cubicBezTo>
                  <a:pt x="117574" y="57249"/>
                  <a:pt x="109736" y="55067"/>
                  <a:pt x="100608" y="55067"/>
                </a:cubicBezTo>
                <a:cubicBezTo>
                  <a:pt x="91479" y="55067"/>
                  <a:pt x="83691" y="57249"/>
                  <a:pt x="77242" y="61615"/>
                </a:cubicBezTo>
                <a:cubicBezTo>
                  <a:pt x="70792" y="65981"/>
                  <a:pt x="65831" y="72331"/>
                  <a:pt x="62359" y="80665"/>
                </a:cubicBezTo>
                <a:cubicBezTo>
                  <a:pt x="58886" y="88999"/>
                  <a:pt x="57150" y="99120"/>
                  <a:pt x="57150" y="111026"/>
                </a:cubicBezTo>
                <a:lnTo>
                  <a:pt x="57150" y="330994"/>
                </a:lnTo>
                <a:cubicBezTo>
                  <a:pt x="57150" y="342702"/>
                  <a:pt x="58886" y="352723"/>
                  <a:pt x="62359" y="361057"/>
                </a:cubicBezTo>
                <a:cubicBezTo>
                  <a:pt x="65831" y="369392"/>
                  <a:pt x="70792" y="375742"/>
                  <a:pt x="77242" y="380107"/>
                </a:cubicBezTo>
                <a:cubicBezTo>
                  <a:pt x="83691" y="384473"/>
                  <a:pt x="91479" y="386656"/>
                  <a:pt x="100608" y="386656"/>
                </a:cubicBezTo>
                <a:cubicBezTo>
                  <a:pt x="109736" y="386656"/>
                  <a:pt x="117574" y="384473"/>
                  <a:pt x="124122" y="380107"/>
                </a:cubicBezTo>
                <a:cubicBezTo>
                  <a:pt x="130671" y="375742"/>
                  <a:pt x="135632" y="369392"/>
                  <a:pt x="139005" y="361057"/>
                </a:cubicBezTo>
                <a:cubicBezTo>
                  <a:pt x="142379" y="352723"/>
                  <a:pt x="144065" y="342702"/>
                  <a:pt x="144065" y="330994"/>
                </a:cubicBezTo>
                <a:lnTo>
                  <a:pt x="144065" y="312539"/>
                </a:lnTo>
                <a:lnTo>
                  <a:pt x="201215" y="312539"/>
                </a:lnTo>
                <a:lnTo>
                  <a:pt x="201215" y="330994"/>
                </a:lnTo>
                <a:cubicBezTo>
                  <a:pt x="201215" y="354211"/>
                  <a:pt x="197296" y="374104"/>
                  <a:pt x="189458" y="390674"/>
                </a:cubicBezTo>
                <a:cubicBezTo>
                  <a:pt x="181620" y="407243"/>
                  <a:pt x="170160" y="419894"/>
                  <a:pt x="155079" y="428625"/>
                </a:cubicBezTo>
                <a:cubicBezTo>
                  <a:pt x="139997" y="437356"/>
                  <a:pt x="121840" y="441722"/>
                  <a:pt x="100608" y="441722"/>
                </a:cubicBezTo>
                <a:cubicBezTo>
                  <a:pt x="79573" y="441722"/>
                  <a:pt x="61515" y="437356"/>
                  <a:pt x="46434" y="428625"/>
                </a:cubicBezTo>
                <a:cubicBezTo>
                  <a:pt x="31353" y="419894"/>
                  <a:pt x="19844" y="407243"/>
                  <a:pt x="11906" y="390674"/>
                </a:cubicBezTo>
                <a:cubicBezTo>
                  <a:pt x="3969" y="374104"/>
                  <a:pt x="0" y="354211"/>
                  <a:pt x="0" y="330994"/>
                </a:cubicBezTo>
                <a:lnTo>
                  <a:pt x="0" y="111026"/>
                </a:lnTo>
                <a:cubicBezTo>
                  <a:pt x="0" y="87610"/>
                  <a:pt x="3969" y="67618"/>
                  <a:pt x="11906" y="51048"/>
                </a:cubicBezTo>
                <a:cubicBezTo>
                  <a:pt x="19844" y="34479"/>
                  <a:pt x="31303" y="21828"/>
                  <a:pt x="46285" y="13097"/>
                </a:cubicBezTo>
                <a:cubicBezTo>
                  <a:pt x="61267" y="4366"/>
                  <a:pt x="79375" y="0"/>
                  <a:pt x="10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43FAE0-643F-BEF3-1C59-E141858C1CAC}"/>
              </a:ext>
            </a:extLst>
          </p:cNvPr>
          <p:cNvSpPr txBox="1"/>
          <p:nvPr/>
        </p:nvSpPr>
        <p:spPr>
          <a:xfrm>
            <a:off x="4606931" y="523663"/>
            <a:ext cx="29781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US" sz="4000" b="1">
                <a:solidFill>
                  <a:srgbClr val="082E72"/>
                </a:solidFill>
                <a:latin typeface="Arial" panose="020B0604020202020204"/>
                <a:ea typeface="微软雅黑" panose="020B0503020204020204" charset="-122"/>
              </a:rPr>
              <a:t>CONTENTS</a:t>
            </a:r>
          </a:p>
        </p:txBody>
      </p:sp>
      <p:grpSp>
        <p:nvGrpSpPr>
          <p:cNvPr id="2" name="组合 14">
            <a:extLst>
              <a:ext uri="{FF2B5EF4-FFF2-40B4-BE49-F238E27FC236}">
                <a16:creationId xmlns:a16="http://schemas.microsoft.com/office/drawing/2014/main" id="{E4807645-4589-A513-34F3-DE0CBCEE49C7}"/>
              </a:ext>
            </a:extLst>
          </p:cNvPr>
          <p:cNvGrpSpPr/>
          <p:nvPr/>
        </p:nvGrpSpPr>
        <p:grpSpPr>
          <a:xfrm>
            <a:off x="2462618" y="1071033"/>
            <a:ext cx="7266781" cy="0"/>
            <a:chOff x="962819" y="1555750"/>
            <a:chExt cx="7266781" cy="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1E0D52C-21F5-0C3C-44F2-2079E83A07D9}"/>
                </a:ext>
              </a:extLst>
            </p:cNvPr>
            <p:cNvCxnSpPr/>
            <p:nvPr/>
          </p:nvCxnSpPr>
          <p:spPr>
            <a:xfrm>
              <a:off x="962819" y="1555750"/>
              <a:ext cx="2396331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2"/>
                  </a:gs>
                  <a:gs pos="50000">
                    <a:srgbClr val="082E72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2D1F015-C0D7-F263-F3FB-35DEA660D771}"/>
                </a:ext>
              </a:extLst>
            </p:cNvPr>
            <p:cNvCxnSpPr/>
            <p:nvPr/>
          </p:nvCxnSpPr>
          <p:spPr>
            <a:xfrm>
              <a:off x="5833269" y="1555750"/>
              <a:ext cx="2396331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2"/>
                  </a:gs>
                  <a:gs pos="50000">
                    <a:srgbClr val="082E72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59">
            <a:extLst>
              <a:ext uri="{FF2B5EF4-FFF2-40B4-BE49-F238E27FC236}">
                <a16:creationId xmlns:a16="http://schemas.microsoft.com/office/drawing/2014/main" id="{ED2E4192-0ABE-C7C1-4603-ACABF499747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789153" y="1737851"/>
            <a:ext cx="6957753" cy="683642"/>
            <a:chOff x="2080527" y="2068635"/>
            <a:chExt cx="6957753" cy="683642"/>
          </a:xfrm>
        </p:grpSpPr>
        <p:sp>
          <p:nvSpPr>
            <p:cNvPr id="61" name="矩形: 圆角 54">
              <a:extLst>
                <a:ext uri="{FF2B5EF4-FFF2-40B4-BE49-F238E27FC236}">
                  <a16:creationId xmlns:a16="http://schemas.microsoft.com/office/drawing/2014/main" id="{0E260832-56DF-AD85-A4A7-248A4370283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080527" y="2068635"/>
              <a:ext cx="6957753" cy="683642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US" sz="160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8C39D457-FED1-4492-5F89-A5002E29D4D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194718" y="2168814"/>
              <a:ext cx="483286" cy="483284"/>
            </a:xfrm>
            <a:prstGeom prst="ellipse">
              <a:avLst/>
            </a:prstGeom>
            <a:solidFill>
              <a:srgbClr val="1A3F84"/>
            </a:solidFill>
            <a:ln w="31750">
              <a:solidFill>
                <a:srgbClr val="1A3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46A4F1A-45D5-5AC3-4115-75781780D05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910571" y="2148846"/>
              <a:ext cx="5639458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>
                <a:defRPr/>
              </a:pPr>
              <a:r>
                <a:rPr lang="en-US" sz="3200" b="1">
                  <a:solidFill>
                    <a:srgbClr val="1A3F84"/>
                  </a:solidFill>
                  <a:latin typeface="Calibri" panose="020F0502020204030204" pitchFamily="34" charset="0"/>
                  <a:ea typeface="微软雅黑" panose="020B0503020204020204" charset="-122"/>
                  <a:cs typeface="Calibri" panose="020F0502020204030204" pitchFamily="34" charset="0"/>
                </a:rPr>
                <a:t>Background</a:t>
              </a:r>
            </a:p>
          </p:txBody>
        </p:sp>
      </p:grpSp>
      <p:sp>
        <p:nvSpPr>
          <p:cNvPr id="22" name="矩形: 圆角 38">
            <a:extLst>
              <a:ext uri="{FF2B5EF4-FFF2-40B4-BE49-F238E27FC236}">
                <a16:creationId xmlns:a16="http://schemas.microsoft.com/office/drawing/2014/main" id="{E2FB26CE-A4B8-EDAD-BAA2-E138143D76A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88785" y="2598570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8C74909-DAED-5902-5FE2-3992B4A0F4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902982" y="2698746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2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614C03-F0E9-287A-9573-EFBE30988D2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18837" y="2678776"/>
            <a:ext cx="5335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Motivation &amp; Key Intuition</a:t>
            </a:r>
          </a:p>
        </p:txBody>
      </p:sp>
      <p:sp>
        <p:nvSpPr>
          <p:cNvPr id="27" name="矩形: 圆角 42">
            <a:extLst>
              <a:ext uri="{FF2B5EF4-FFF2-40B4-BE49-F238E27FC236}">
                <a16:creationId xmlns:a16="http://schemas.microsoft.com/office/drawing/2014/main" id="{E6DC82FB-F318-635C-C37B-7C6F0A1021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788785" y="3430422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2913170-77D4-AB16-5EB6-83F7B773150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02982" y="3530598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3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89C74CB-B6E9-59AA-A87A-BC7068B8860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618835" y="3510627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Method</a:t>
            </a:r>
            <a:endParaRPr lang="en-US" sz="3200" b="1">
              <a:solidFill>
                <a:srgbClr val="1A3F84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12" name="矩形: 圆角 42">
            <a:extLst>
              <a:ext uri="{FF2B5EF4-FFF2-40B4-BE49-F238E27FC236}">
                <a16:creationId xmlns:a16="http://schemas.microsoft.com/office/drawing/2014/main" id="{24618FE3-F63D-9218-C470-DD9D6AC3526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788785" y="4250842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A96B463-E7A2-D418-3EE7-4DFB887FAD4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902982" y="4351018"/>
            <a:ext cx="483287" cy="483284"/>
          </a:xfrm>
          <a:prstGeom prst="ellipse">
            <a:avLst/>
          </a:prstGeom>
          <a:solidFill>
            <a:srgbClr val="C00000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DD8C88-DCFC-1C68-6F82-686C2676420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618835" y="4331047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Experiments</a:t>
            </a:r>
            <a:endParaRPr lang="en-US" sz="3200" b="1">
              <a:solidFill>
                <a:srgbClr val="C00000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6" name="矩形: 圆角 42">
            <a:extLst>
              <a:ext uri="{FF2B5EF4-FFF2-40B4-BE49-F238E27FC236}">
                <a16:creationId xmlns:a16="http://schemas.microsoft.com/office/drawing/2014/main" id="{840B5F4D-434C-36D3-374F-15FBCD56C09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771640" y="5103647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F52D6EE-475C-19A9-A191-86CF1250D64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2885837" y="5203823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5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E1FAA3-D7C4-AA49-4AF6-C1EA5A5E2D6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01690" y="5183852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Limitations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70084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F0A90-6FEC-962B-C290-557072CD9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1">
            <a:extLst>
              <a:ext uri="{FF2B5EF4-FFF2-40B4-BE49-F238E27FC236}">
                <a16:creationId xmlns:a16="http://schemas.microsoft.com/office/drawing/2014/main" id="{F9BA33F1-53C1-04D3-4D71-B35D1604B8E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721995" y="60325"/>
            <a:ext cx="11374755" cy="701731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Experiment: Datasets &amp; Baselines</a:t>
            </a: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EBA32C8E-A585-CB5E-645E-88D7BCA23ED8}"/>
              </a:ext>
            </a:extLst>
          </p:cNvPr>
          <p:cNvSpPr txBox="1"/>
          <p:nvPr/>
        </p:nvSpPr>
        <p:spPr>
          <a:xfrm>
            <a:off x="131786" y="3798846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Benchmark Dataset</a:t>
            </a:r>
          </a:p>
        </p:txBody>
      </p:sp>
      <p:pic>
        <p:nvPicPr>
          <p:cNvPr id="13" name="Picture 18" descr="Wikipedia desktop gets a new look after 10+ years">
            <a:extLst>
              <a:ext uri="{FF2B5EF4-FFF2-40B4-BE49-F238E27FC236}">
                <a16:creationId xmlns:a16="http://schemas.microsoft.com/office/drawing/2014/main" id="{54345BF7-37F8-0CE6-CCEE-B928396E4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868" y="5553052"/>
            <a:ext cx="2549975" cy="73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42304653-0ED9-884C-5D9A-1C99B8FF1C47}"/>
              </a:ext>
            </a:extLst>
          </p:cNvPr>
          <p:cNvGraphicFramePr>
            <a:graphicFrameLocks noGrp="1"/>
          </p:cNvGraphicFramePr>
          <p:nvPr/>
        </p:nvGraphicFramePr>
        <p:xfrm>
          <a:off x="5921887" y="4117531"/>
          <a:ext cx="5946176" cy="21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66">
                  <a:extLst>
                    <a:ext uri="{9D8B030D-6E8A-4147-A177-3AD203B41FA5}">
                      <a16:colId xmlns:a16="http://schemas.microsoft.com/office/drawing/2014/main" val="3590913017"/>
                    </a:ext>
                  </a:extLst>
                </a:gridCol>
                <a:gridCol w="1985096">
                  <a:extLst>
                    <a:ext uri="{9D8B030D-6E8A-4147-A177-3AD203B41FA5}">
                      <a16:colId xmlns:a16="http://schemas.microsoft.com/office/drawing/2014/main" val="964662284"/>
                    </a:ext>
                  </a:extLst>
                </a:gridCol>
                <a:gridCol w="2539014">
                  <a:extLst>
                    <a:ext uri="{9D8B030D-6E8A-4147-A177-3AD203B41FA5}">
                      <a16:colId xmlns:a16="http://schemas.microsoft.com/office/drawing/2014/main" val="2733505106"/>
                    </a:ext>
                  </a:extLst>
                </a:gridCol>
              </a:tblGrid>
              <a:tr h="393825">
                <a:tc>
                  <a:txBody>
                    <a:bodyPr/>
                    <a:lstStyle/>
                    <a:p>
                      <a:r>
                        <a:rPr lang="en-US" altLang="zh-CN"/>
                        <a:t>Dataset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WIKIMIA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WIKIMIA-24*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5850"/>
                  </a:ext>
                </a:extLst>
              </a:tr>
              <a:tr h="393825"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Cutoff Date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2023/01/01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2024/03/01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222348"/>
                  </a:ext>
                </a:extLst>
              </a:tr>
              <a:tr h="393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32,64,128,256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32,64,128,256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214146"/>
                  </a:ext>
                </a:extLst>
              </a:tr>
              <a:tr h="393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(Total)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3818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733969"/>
                  </a:ext>
                </a:extLst>
              </a:tr>
              <a:tr h="615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Compatible LLMs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LLaMA1/2, GPT-Neo, OPT, Pythia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Mistral, Gemma, </a:t>
                      </a:r>
                    </a:p>
                    <a:p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Falcon, Vicuna, etc.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8051"/>
                  </a:ext>
                </a:extLst>
              </a:tr>
            </a:tbl>
          </a:graphicData>
        </a:graphic>
      </p:graphicFrame>
      <p:cxnSp>
        <p:nvCxnSpPr>
          <p:cNvPr id="15" name="直接箭头连接符 6">
            <a:extLst>
              <a:ext uri="{FF2B5EF4-FFF2-40B4-BE49-F238E27FC236}">
                <a16:creationId xmlns:a16="http://schemas.microsoft.com/office/drawing/2014/main" id="{8DA83C9A-DFD5-9D15-6CF5-210344F18150}"/>
              </a:ext>
            </a:extLst>
          </p:cNvPr>
          <p:cNvCxnSpPr>
            <a:cxnSpLocks/>
          </p:cNvCxnSpPr>
          <p:nvPr/>
        </p:nvCxnSpPr>
        <p:spPr>
          <a:xfrm>
            <a:off x="148507" y="5304403"/>
            <a:ext cx="4926654" cy="0"/>
          </a:xfrm>
          <a:prstGeom prst="straightConnector1">
            <a:avLst/>
          </a:prstGeom>
          <a:noFill/>
          <a:ln w="63500" cap="flat">
            <a:gradFill>
              <a:gsLst>
                <a:gs pos="98000">
                  <a:schemeClr val="tx1"/>
                </a:gs>
                <a:gs pos="0">
                  <a:schemeClr val="bg1"/>
                </a:gs>
              </a:gsLst>
              <a:lin ang="0" scaled="0"/>
            </a:gradFill>
            <a:prstDash val="solid"/>
            <a:miter lim="800000"/>
            <a:headEnd w="lg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椭圆 18">
            <a:extLst>
              <a:ext uri="{FF2B5EF4-FFF2-40B4-BE49-F238E27FC236}">
                <a16:creationId xmlns:a16="http://schemas.microsoft.com/office/drawing/2014/main" id="{DE23E5A8-0BB3-2F87-DBE8-FD79F2A786FF}"/>
              </a:ext>
            </a:extLst>
          </p:cNvPr>
          <p:cNvSpPr>
            <a:spLocks noChangeAspect="1"/>
          </p:cNvSpPr>
          <p:nvPr/>
        </p:nvSpPr>
        <p:spPr>
          <a:xfrm>
            <a:off x="599939" y="5234688"/>
            <a:ext cx="144000" cy="144000"/>
          </a:xfrm>
          <a:prstGeom prst="ellipse">
            <a:avLst/>
          </a:prstGeom>
          <a:solidFill>
            <a:schemeClr val="accent1">
              <a:lumMod val="40000"/>
              <a:lumOff val="60000"/>
              <a:alpha val="76158"/>
            </a:schemeClr>
          </a:solidFill>
          <a:ln w="254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17" name="椭圆 20">
            <a:extLst>
              <a:ext uri="{FF2B5EF4-FFF2-40B4-BE49-F238E27FC236}">
                <a16:creationId xmlns:a16="http://schemas.microsoft.com/office/drawing/2014/main" id="{EB2DCB4D-6B74-9578-3C01-633F303205CB}"/>
              </a:ext>
            </a:extLst>
          </p:cNvPr>
          <p:cNvSpPr>
            <a:spLocks noChangeAspect="1"/>
          </p:cNvSpPr>
          <p:nvPr/>
        </p:nvSpPr>
        <p:spPr>
          <a:xfrm>
            <a:off x="1888675" y="5234688"/>
            <a:ext cx="144000" cy="144000"/>
          </a:xfrm>
          <a:prstGeom prst="ellipse">
            <a:avLst/>
          </a:prstGeom>
          <a:solidFill>
            <a:schemeClr val="accent1">
              <a:lumMod val="40000"/>
              <a:lumOff val="60000"/>
              <a:alpha val="76158"/>
            </a:schemeClr>
          </a:solidFill>
          <a:ln w="254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18" name="椭圆 21">
            <a:extLst>
              <a:ext uri="{FF2B5EF4-FFF2-40B4-BE49-F238E27FC236}">
                <a16:creationId xmlns:a16="http://schemas.microsoft.com/office/drawing/2014/main" id="{D3814B2B-6CB4-5DC0-8D14-7578CE6F2E8F}"/>
              </a:ext>
            </a:extLst>
          </p:cNvPr>
          <p:cNvSpPr>
            <a:spLocks noChangeAspect="1"/>
          </p:cNvSpPr>
          <p:nvPr/>
        </p:nvSpPr>
        <p:spPr>
          <a:xfrm>
            <a:off x="3177411" y="5234688"/>
            <a:ext cx="144000" cy="144000"/>
          </a:xfrm>
          <a:prstGeom prst="ellipse">
            <a:avLst/>
          </a:prstGeom>
          <a:solidFill>
            <a:schemeClr val="accent1">
              <a:lumMod val="40000"/>
              <a:lumOff val="60000"/>
              <a:alpha val="76158"/>
            </a:schemeClr>
          </a:solidFill>
          <a:ln w="254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Helvetica Neue Medium"/>
            </a:endParaRPr>
          </a:p>
        </p:txBody>
      </p:sp>
      <p:cxnSp>
        <p:nvCxnSpPr>
          <p:cNvPr id="19" name="直线连接符 41">
            <a:extLst>
              <a:ext uri="{FF2B5EF4-FFF2-40B4-BE49-F238E27FC236}">
                <a16:creationId xmlns:a16="http://schemas.microsoft.com/office/drawing/2014/main" id="{0769A655-511C-0CDE-B286-39B01FBE5F87}"/>
              </a:ext>
            </a:extLst>
          </p:cNvPr>
          <p:cNvCxnSpPr/>
          <p:nvPr/>
        </p:nvCxnSpPr>
        <p:spPr>
          <a:xfrm>
            <a:off x="2858032" y="4802793"/>
            <a:ext cx="0" cy="4602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42">
            <a:extLst>
              <a:ext uri="{FF2B5EF4-FFF2-40B4-BE49-F238E27FC236}">
                <a16:creationId xmlns:a16="http://schemas.microsoft.com/office/drawing/2014/main" id="{BA0F4651-DEDF-0A29-487B-7C308DDE40AA}"/>
              </a:ext>
            </a:extLst>
          </p:cNvPr>
          <p:cNvSpPr txBox="1"/>
          <p:nvPr/>
        </p:nvSpPr>
        <p:spPr>
          <a:xfrm>
            <a:off x="4610146" y="5429256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Time</a:t>
            </a:r>
            <a:endParaRPr kumimoji="1" lang="zh-CN" altLang="en-US"/>
          </a:p>
        </p:txBody>
      </p:sp>
      <p:cxnSp>
        <p:nvCxnSpPr>
          <p:cNvPr id="21" name="直线连接符 43">
            <a:extLst>
              <a:ext uri="{FF2B5EF4-FFF2-40B4-BE49-F238E27FC236}">
                <a16:creationId xmlns:a16="http://schemas.microsoft.com/office/drawing/2014/main" id="{19BEB7A1-7A9E-449A-FAB9-15C79DAF49CF}"/>
              </a:ext>
            </a:extLst>
          </p:cNvPr>
          <p:cNvCxnSpPr/>
          <p:nvPr/>
        </p:nvCxnSpPr>
        <p:spPr>
          <a:xfrm>
            <a:off x="5075161" y="4844197"/>
            <a:ext cx="0" cy="4602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44">
            <a:extLst>
              <a:ext uri="{FF2B5EF4-FFF2-40B4-BE49-F238E27FC236}">
                <a16:creationId xmlns:a16="http://schemas.microsoft.com/office/drawing/2014/main" id="{2DF79C18-694E-0730-DB74-92A194CC47CF}"/>
              </a:ext>
            </a:extLst>
          </p:cNvPr>
          <p:cNvSpPr>
            <a:spLocks noChangeAspect="1"/>
          </p:cNvSpPr>
          <p:nvPr/>
        </p:nvSpPr>
        <p:spPr>
          <a:xfrm>
            <a:off x="4466146" y="5234688"/>
            <a:ext cx="144000" cy="144000"/>
          </a:xfrm>
          <a:prstGeom prst="ellipse">
            <a:avLst/>
          </a:prstGeom>
          <a:solidFill>
            <a:schemeClr val="accent1">
              <a:lumMod val="40000"/>
              <a:lumOff val="60000"/>
              <a:alpha val="76158"/>
            </a:schemeClr>
          </a:solidFill>
          <a:ln w="254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Helvetica Neue Medium"/>
            </a:endParaRPr>
          </a:p>
        </p:txBody>
      </p:sp>
      <p:pic>
        <p:nvPicPr>
          <p:cNvPr id="23" name="图片 45">
            <a:extLst>
              <a:ext uri="{FF2B5EF4-FFF2-40B4-BE49-F238E27FC236}">
                <a16:creationId xmlns:a16="http://schemas.microsoft.com/office/drawing/2014/main" id="{A3723CDB-AEB3-6B3A-80DC-139232AEB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76250" y1="61000" x2="76250" y2="6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688" y="4266406"/>
            <a:ext cx="875883" cy="875883"/>
          </a:xfrm>
          <a:prstGeom prst="rect">
            <a:avLst/>
          </a:prstGeom>
        </p:spPr>
      </p:pic>
      <p:pic>
        <p:nvPicPr>
          <p:cNvPr id="24" name="图片 46">
            <a:extLst>
              <a:ext uri="{FF2B5EF4-FFF2-40B4-BE49-F238E27FC236}">
                <a16:creationId xmlns:a16="http://schemas.microsoft.com/office/drawing/2014/main" id="{BBA8E45D-8035-632F-F79D-C0D03DDC32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8875" y1="30625" x2="38875" y2="30625"/>
                        <a14:backgroundMark x1="38125" y1="29875" x2="38125" y2="29875"/>
                        <a14:backgroundMark x1="35625" y1="29875" x2="35625" y2="29875"/>
                        <a14:backgroundMark x1="35625" y1="42875" x2="35625" y2="42875"/>
                        <a14:backgroundMark x1="35625" y1="46875" x2="35625" y2="46875"/>
                        <a14:backgroundMark x1="35625" y1="48500" x2="35625" y2="48500"/>
                        <a14:backgroundMark x1="37250" y1="20875" x2="37250" y2="20875"/>
                        <a14:backgroundMark x1="38125" y1="24125" x2="38125" y2="24125"/>
                        <a14:backgroundMark x1="38125" y1="24125" x2="38125" y2="24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4123" y="4284163"/>
            <a:ext cx="807220" cy="807220"/>
          </a:xfrm>
          <a:prstGeom prst="rect">
            <a:avLst/>
          </a:prstGeom>
        </p:spPr>
      </p:pic>
      <p:cxnSp>
        <p:nvCxnSpPr>
          <p:cNvPr id="25" name="直线箭头连接符 48">
            <a:extLst>
              <a:ext uri="{FF2B5EF4-FFF2-40B4-BE49-F238E27FC236}">
                <a16:creationId xmlns:a16="http://schemas.microsoft.com/office/drawing/2014/main" id="{F0A5CCBB-9A8C-1BAB-2967-09A7E12B53A7}"/>
              </a:ext>
            </a:extLst>
          </p:cNvPr>
          <p:cNvCxnSpPr>
            <a:cxnSpLocks/>
          </p:cNvCxnSpPr>
          <p:nvPr/>
        </p:nvCxnSpPr>
        <p:spPr>
          <a:xfrm>
            <a:off x="2858032" y="5047217"/>
            <a:ext cx="2217129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51">
            <a:extLst>
              <a:ext uri="{FF2B5EF4-FFF2-40B4-BE49-F238E27FC236}">
                <a16:creationId xmlns:a16="http://schemas.microsoft.com/office/drawing/2014/main" id="{F1AD9984-D6E5-C4A8-1382-1FD763CE72B7}"/>
              </a:ext>
            </a:extLst>
          </p:cNvPr>
          <p:cNvCxnSpPr/>
          <p:nvPr/>
        </p:nvCxnSpPr>
        <p:spPr>
          <a:xfrm>
            <a:off x="640903" y="4802793"/>
            <a:ext cx="0" cy="4602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52">
            <a:extLst>
              <a:ext uri="{FF2B5EF4-FFF2-40B4-BE49-F238E27FC236}">
                <a16:creationId xmlns:a16="http://schemas.microsoft.com/office/drawing/2014/main" id="{6C25965E-9D24-108D-2445-EEB47AEA6402}"/>
              </a:ext>
            </a:extLst>
          </p:cNvPr>
          <p:cNvCxnSpPr>
            <a:cxnSpLocks/>
          </p:cNvCxnSpPr>
          <p:nvPr/>
        </p:nvCxnSpPr>
        <p:spPr>
          <a:xfrm>
            <a:off x="640903" y="5047217"/>
            <a:ext cx="2217129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53">
            <a:extLst>
              <a:ext uri="{FF2B5EF4-FFF2-40B4-BE49-F238E27FC236}">
                <a16:creationId xmlns:a16="http://schemas.microsoft.com/office/drawing/2014/main" id="{30477B4B-11B6-A248-0C45-A6C363865CF4}"/>
              </a:ext>
            </a:extLst>
          </p:cNvPr>
          <p:cNvSpPr txBox="1"/>
          <p:nvPr/>
        </p:nvSpPr>
        <p:spPr>
          <a:xfrm>
            <a:off x="1613465" y="447537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Member</a:t>
            </a:r>
            <a:endParaRPr kumimoji="1" lang="zh-CN" altLang="en-US"/>
          </a:p>
        </p:txBody>
      </p:sp>
      <p:sp>
        <p:nvSpPr>
          <p:cNvPr id="29" name="文本框 54">
            <a:extLst>
              <a:ext uri="{FF2B5EF4-FFF2-40B4-BE49-F238E27FC236}">
                <a16:creationId xmlns:a16="http://schemas.microsoft.com/office/drawing/2014/main" id="{D71BC748-7C56-3E74-7B8F-074D659308D2}"/>
              </a:ext>
            </a:extLst>
          </p:cNvPr>
          <p:cNvSpPr txBox="1"/>
          <p:nvPr/>
        </p:nvSpPr>
        <p:spPr>
          <a:xfrm>
            <a:off x="3539022" y="44896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Non-Member</a:t>
            </a:r>
            <a:endParaRPr kumimoji="1" lang="zh-CN" altLang="en-US"/>
          </a:p>
        </p:txBody>
      </p:sp>
      <p:sp>
        <p:nvSpPr>
          <p:cNvPr id="30" name="任意多边形: 形状 166">
            <a:extLst>
              <a:ext uri="{FF2B5EF4-FFF2-40B4-BE49-F238E27FC236}">
                <a16:creationId xmlns:a16="http://schemas.microsoft.com/office/drawing/2014/main" id="{04B87518-B032-CE74-9B10-86AF1D603CA8}"/>
              </a:ext>
            </a:extLst>
          </p:cNvPr>
          <p:cNvSpPr/>
          <p:nvPr/>
        </p:nvSpPr>
        <p:spPr>
          <a:xfrm flipV="1">
            <a:off x="2858032" y="4151904"/>
            <a:ext cx="1531187" cy="503089"/>
          </a:xfrm>
          <a:custGeom>
            <a:avLst/>
            <a:gdLst>
              <a:gd name="connsiteX0" fmla="*/ 0 w 2522220"/>
              <a:gd name="connsiteY0" fmla="*/ 0 h 1188720"/>
              <a:gd name="connsiteX1" fmla="*/ 1188720 w 2522220"/>
              <a:gd name="connsiteY1" fmla="*/ 1188720 h 1188720"/>
              <a:gd name="connsiteX2" fmla="*/ 2522220 w 2522220"/>
              <a:gd name="connsiteY2" fmla="*/ 1188720 h 1188720"/>
              <a:gd name="connsiteX0" fmla="*/ 0 w 2522220"/>
              <a:gd name="connsiteY0" fmla="*/ 0 h 1188720"/>
              <a:gd name="connsiteX1" fmla="*/ 1297760 w 2522220"/>
              <a:gd name="connsiteY1" fmla="*/ 1188720 h 1188720"/>
              <a:gd name="connsiteX2" fmla="*/ 2522220 w 2522220"/>
              <a:gd name="connsiteY2" fmla="*/ 1188720 h 1188720"/>
              <a:gd name="connsiteX0" fmla="*/ 0 w 2522220"/>
              <a:gd name="connsiteY0" fmla="*/ 0 h 1188720"/>
              <a:gd name="connsiteX1" fmla="*/ 1423576 w 2522220"/>
              <a:gd name="connsiteY1" fmla="*/ 1188720 h 1188720"/>
              <a:gd name="connsiteX2" fmla="*/ 2522220 w 2522220"/>
              <a:gd name="connsiteY2" fmla="*/ 1188720 h 1188720"/>
              <a:gd name="connsiteX0" fmla="*/ 0 w 2522220"/>
              <a:gd name="connsiteY0" fmla="*/ 0 h 1188720"/>
              <a:gd name="connsiteX1" fmla="*/ 310043 w 2522220"/>
              <a:gd name="connsiteY1" fmla="*/ 1125790 h 1188720"/>
              <a:gd name="connsiteX2" fmla="*/ 2522220 w 2522220"/>
              <a:gd name="connsiteY2" fmla="*/ 1188720 h 1188720"/>
              <a:gd name="connsiteX0" fmla="*/ 0 w 2522220"/>
              <a:gd name="connsiteY0" fmla="*/ 0 h 1188720"/>
              <a:gd name="connsiteX1" fmla="*/ 327307 w 2522220"/>
              <a:gd name="connsiteY1" fmla="*/ 1188720 h 1188720"/>
              <a:gd name="connsiteX2" fmla="*/ 2522220 w 2522220"/>
              <a:gd name="connsiteY2" fmla="*/ 1188720 h 1188720"/>
              <a:gd name="connsiteX0" fmla="*/ 0 w 2522220"/>
              <a:gd name="connsiteY0" fmla="*/ 0 h 1188720"/>
              <a:gd name="connsiteX1" fmla="*/ 318676 w 2522220"/>
              <a:gd name="connsiteY1" fmla="*/ 1167743 h 1188720"/>
              <a:gd name="connsiteX2" fmla="*/ 2522220 w 2522220"/>
              <a:gd name="connsiteY2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2220" h="1188720">
                <a:moveTo>
                  <a:pt x="0" y="0"/>
                </a:moveTo>
                <a:lnTo>
                  <a:pt x="318676" y="1167743"/>
                </a:lnTo>
                <a:lnTo>
                  <a:pt x="2522220" y="1188720"/>
                </a:lnTo>
              </a:path>
            </a:pathLst>
          </a:custGeom>
          <a:ln w="15875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1" name="文本框 56">
            <a:extLst>
              <a:ext uri="{FF2B5EF4-FFF2-40B4-BE49-F238E27FC236}">
                <a16:creationId xmlns:a16="http://schemas.microsoft.com/office/drawing/2014/main" id="{42C49816-53E7-0BD5-CAA0-C06B5AA35D15}"/>
              </a:ext>
            </a:extLst>
          </p:cNvPr>
          <p:cNvSpPr txBox="1"/>
          <p:nvPr/>
        </p:nvSpPr>
        <p:spPr>
          <a:xfrm>
            <a:off x="4432147" y="3956865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Cutoff Date</a:t>
            </a:r>
            <a:endParaRPr kumimoji="1" lang="zh-CN" altLang="en-US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C4E7CBB8-6E1C-35B0-DB2D-3055C5F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86791" y="5754575"/>
            <a:ext cx="881271" cy="43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A0CE088F-D70C-4ADB-069C-92E3F05B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65224" y="4490289"/>
            <a:ext cx="881271" cy="43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>
            <a:extLst>
              <a:ext uri="{FF2B5EF4-FFF2-40B4-BE49-F238E27FC236}">
                <a16:creationId xmlns:a16="http://schemas.microsoft.com/office/drawing/2014/main" id="{2582DD77-0B78-FF09-066F-B51B22CB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58939" y="5264552"/>
            <a:ext cx="881271" cy="43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2" descr="图标&#10;&#10;AI 生成的内容可能不正确。">
            <a:extLst>
              <a:ext uri="{FF2B5EF4-FFF2-40B4-BE49-F238E27FC236}">
                <a16:creationId xmlns:a16="http://schemas.microsoft.com/office/drawing/2014/main" id="{6BA5CB75-A2C9-DC40-A61B-106EB50608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580" y="4031587"/>
            <a:ext cx="543797" cy="543797"/>
          </a:xfrm>
          <a:prstGeom prst="rect">
            <a:avLst/>
          </a:prstGeom>
        </p:spPr>
      </p:pic>
      <p:sp>
        <p:nvSpPr>
          <p:cNvPr id="36" name="文本框 1">
            <a:extLst>
              <a:ext uri="{FF2B5EF4-FFF2-40B4-BE49-F238E27FC236}">
                <a16:creationId xmlns:a16="http://schemas.microsoft.com/office/drawing/2014/main" id="{DAD6B23A-F858-087D-3C70-1B60CB73D1FA}"/>
              </a:ext>
            </a:extLst>
          </p:cNvPr>
          <p:cNvSpPr txBox="1"/>
          <p:nvPr/>
        </p:nvSpPr>
        <p:spPr>
          <a:xfrm>
            <a:off x="1322294" y="6453990"/>
            <a:ext cx="5492209" cy="415498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kumimoji="1" lang="en-US" altLang="zh-CN" sz="1050" dirty="0"/>
              <a:t>[1] Shi, </a:t>
            </a:r>
            <a:r>
              <a:rPr kumimoji="1" lang="en-US" altLang="zh-CN" sz="1050" dirty="0" err="1"/>
              <a:t>Weijia</a:t>
            </a:r>
            <a:r>
              <a:rPr kumimoji="1" lang="en-US" altLang="zh-CN" sz="1050" dirty="0"/>
              <a:t>, et al. "Detecting Pretraining Data from Large Language Models." ICLR’24.</a:t>
            </a:r>
          </a:p>
          <a:p>
            <a:r>
              <a:rPr kumimoji="1" lang="en-US" altLang="zh-CN" sz="1050" dirty="0"/>
              <a:t>*Released Dataset: </a:t>
            </a:r>
            <a:r>
              <a:rPr kumimoji="1" lang="en-US" altLang="zh-CN" sz="105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</a:t>
            </a:r>
            <a:r>
              <a:rPr kumimoji="1" lang="en-US" altLang="zh-CN" sz="1050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huggingface.co</a:t>
            </a:r>
            <a:r>
              <a:rPr kumimoji="1" lang="en-US" altLang="zh-CN" sz="105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/datasets/wjfu99/WikiMIA-24</a:t>
            </a:r>
          </a:p>
        </p:txBody>
      </p:sp>
      <p:sp>
        <p:nvSpPr>
          <p:cNvPr id="37" name="文本框 4">
            <a:extLst>
              <a:ext uri="{FF2B5EF4-FFF2-40B4-BE49-F238E27FC236}">
                <a16:creationId xmlns:a16="http://schemas.microsoft.com/office/drawing/2014/main" id="{3AEB30B9-F51D-C4F8-9398-AACC2DCABA25}"/>
              </a:ext>
            </a:extLst>
          </p:cNvPr>
          <p:cNvSpPr txBox="1"/>
          <p:nvPr/>
        </p:nvSpPr>
        <p:spPr>
          <a:xfrm>
            <a:off x="188073" y="862733"/>
            <a:ext cx="53721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US" sz="2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Baselines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US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Reference-free: Loss Attack, Min-K%, Min-K%++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US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Reference-based: </a:t>
            </a:r>
            <a:r>
              <a:rPr lang="en-US" sz="2000" b="1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Zlib</a:t>
            </a:r>
            <a:r>
              <a:rPr lang="en-US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Neighbour</a:t>
            </a:r>
            <a:r>
              <a:rPr lang="en-US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Attack, Smaller Ref, Lowercase</a:t>
            </a:r>
          </a:p>
        </p:txBody>
      </p:sp>
      <p:pic>
        <p:nvPicPr>
          <p:cNvPr id="38" name="Picture 24" descr="USENIX - YouTube">
            <a:extLst>
              <a:ext uri="{FF2B5EF4-FFF2-40B4-BE49-F238E27FC236}">
                <a16:creationId xmlns:a16="http://schemas.microsoft.com/office/drawing/2014/main" id="{F251FC0A-37DA-F53B-2E48-899C5F4C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93" y="2746742"/>
            <a:ext cx="1169033" cy="116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6" descr="ICLR">
            <a:extLst>
              <a:ext uri="{FF2B5EF4-FFF2-40B4-BE49-F238E27FC236}">
                <a16:creationId xmlns:a16="http://schemas.microsoft.com/office/drawing/2014/main" id="{EC0E388D-A6CC-5DCC-AF79-4B8DDF057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6" t="20710" r="12070" b="20049"/>
          <a:stretch/>
        </p:blipFill>
        <p:spPr bwMode="auto">
          <a:xfrm>
            <a:off x="444037" y="2761336"/>
            <a:ext cx="1422780" cy="113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Association for Computational Linguistics (ACL) Conference Template -  Association for Computational Linguistics (ACL) Conference">
            <a:extLst>
              <a:ext uri="{FF2B5EF4-FFF2-40B4-BE49-F238E27FC236}">
                <a16:creationId xmlns:a16="http://schemas.microsoft.com/office/drawing/2014/main" id="{C748AB94-07F9-3561-8F63-518D0B3AD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2" y="2791470"/>
            <a:ext cx="1619364" cy="10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39">
            <a:extLst>
              <a:ext uri="{FF2B5EF4-FFF2-40B4-BE49-F238E27FC236}">
                <a16:creationId xmlns:a16="http://schemas.microsoft.com/office/drawing/2014/main" id="{8B0CD8C5-FDFE-9381-1BAF-2AFD4ADE54A7}"/>
              </a:ext>
            </a:extLst>
          </p:cNvPr>
          <p:cNvSpPr txBox="1"/>
          <p:nvPr/>
        </p:nvSpPr>
        <p:spPr>
          <a:xfrm>
            <a:off x="5907770" y="1014905"/>
            <a:ext cx="61524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Target LLMs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Gemma, LLaMA-1/2, Mistral, Vicuna, etc.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2" name="Picture 12">
            <a:extLst>
              <a:ext uri="{FF2B5EF4-FFF2-40B4-BE49-F238E27FC236}">
                <a16:creationId xmlns:a16="http://schemas.microsoft.com/office/drawing/2014/main" id="{6CDB5D68-8F84-1DB1-9203-98592DFF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68" y="1631227"/>
            <a:ext cx="2452600" cy="246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>
            <a:extLst>
              <a:ext uri="{FF2B5EF4-FFF2-40B4-BE49-F238E27FC236}">
                <a16:creationId xmlns:a16="http://schemas.microsoft.com/office/drawing/2014/main" id="{50102F15-A91F-2BF6-B7DF-988BA794F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050" y="1631227"/>
            <a:ext cx="2452600" cy="24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26035" y="937895"/>
            <a:ext cx="12145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Dose MIA-Tuner outperform the state-of-the-art MIAs?</a:t>
            </a:r>
          </a:p>
        </p:txBody>
      </p:sp>
      <p:sp>
        <p:nvSpPr>
          <p:cNvPr id="9" name="内容占位符 1"/>
          <p:cNvSpPr>
            <a:spLocks noGrp="1"/>
          </p:cNvSpPr>
          <p:nvPr>
            <p:ph sz="quarter" idx="10"/>
            <p:custDataLst>
              <p:tags r:id="rId2"/>
            </p:custDataLst>
          </p:nvPr>
        </p:nvSpPr>
        <p:spPr>
          <a:xfrm>
            <a:off x="723600" y="60325"/>
            <a:ext cx="11374755" cy="700405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Experiment: Overall Performance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D5C4EA-BA24-61B0-00BD-21F9173F3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" r="1252"/>
          <a:stretch/>
        </p:blipFill>
        <p:spPr>
          <a:xfrm>
            <a:off x="230574" y="1572791"/>
            <a:ext cx="11730852" cy="22650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66DC90-3129-0886-1DD4-F174A47B961E}"/>
              </a:ext>
            </a:extLst>
          </p:cNvPr>
          <p:cNvSpPr txBox="1"/>
          <p:nvPr/>
        </p:nvSpPr>
        <p:spPr>
          <a:xfrm>
            <a:off x="1253229" y="3837861"/>
            <a:ext cx="9582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MIA-Tuner across seven pre-trained LLMs with both aligned and unaligned versions.</a:t>
            </a:r>
          </a:p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CN">
                <a:highlight>
                  <a:srgbClr val="C8C8C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Shade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respectively denote the best and the second-best results for each target LLM.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FB9FA9-E6FF-6881-B16B-F0C02802DA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23559" y="4559186"/>
            <a:ext cx="10250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MIA-Tuner </a:t>
            </a:r>
            <a:r>
              <a:rPr lang="en-US" sz="2000" u="sng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consistently outperforms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😃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all baselines over all LLMs with both aligned and unaligned LLMs (Average AUC </a:t>
            </a:r>
            <a:r>
              <a:rPr lang="en-US" sz="2000" dirty="0">
                <a:highlight>
                  <a:srgbClr val="C8C8C8"/>
                </a:highligh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0.686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0.976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All baselines (especially MIA-K%++, the most competitive baseline) suffer a </a:t>
            </a:r>
            <a:r>
              <a:rPr lang="en-US" sz="2000" u="sng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considerable performance decline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😲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 in aligned LLMs compared with their unaligned version!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58664-588E-8388-69B5-56905560D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6DBEF04-142D-A959-3370-E66B0BAC2DA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035" y="937895"/>
            <a:ext cx="12145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MIA-Tuner can be a </a:t>
            </a:r>
            <a:r>
              <a:rPr lang="en-US" sz="2400" b="1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few-shot learner</a:t>
            </a:r>
            <a:r>
              <a:rPr lang="en-US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! (LLMs are few-shot learner [1])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C8ABE9-C7FE-366E-8348-42184FBC93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23559" y="5083292"/>
            <a:ext cx="10034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Analyses</a:t>
            </a:r>
            <a:endParaRPr lang="en-US" sz="2400" b="1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Only 60 finetuning data samples (30 samples each for both member and nonmember) lead to an </a:t>
            </a:r>
            <a:r>
              <a:rPr lang="en-US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AUC exceeding 0.95</a:t>
            </a: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endParaRPr lang="en-US" sz="200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BDCAC9A9-6B90-D589-1A1E-FA4B38E403D7}"/>
              </a:ext>
            </a:extLst>
          </p:cNvPr>
          <p:cNvSpPr>
            <a:spLocks noGrp="1"/>
          </p:cNvSpPr>
          <p:nvPr>
            <p:ph sz="quarter" idx="10"/>
            <p:custDataLst>
              <p:tags r:id="rId3"/>
            </p:custDataLst>
          </p:nvPr>
        </p:nvSpPr>
        <p:spPr>
          <a:xfrm>
            <a:off x="723600" y="61200"/>
            <a:ext cx="11374755" cy="700405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Experiment: Learning Efficiency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BD6E0C-0C66-9D62-BA75-C3E1FF4B5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t="1149" b="1149"/>
          <a:stretch/>
        </p:blipFill>
        <p:spPr>
          <a:xfrm>
            <a:off x="112888" y="1948772"/>
            <a:ext cx="6752147" cy="29051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9B5DE3-805C-148B-036D-D689301FA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6250" y1="61000" x2="76250" y2="6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0011" y="2130889"/>
            <a:ext cx="1003375" cy="1003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EE7CE8-47CC-0F7D-3062-87E1090F24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38875" y1="30625" x2="38875" y2="30625"/>
                        <a14:backgroundMark x1="38125" y1="29875" x2="38125" y2="29875"/>
                        <a14:backgroundMark x1="35625" y1="29875" x2="35625" y2="29875"/>
                        <a14:backgroundMark x1="35625" y1="42875" x2="35625" y2="42875"/>
                        <a14:backgroundMark x1="35625" y1="46875" x2="35625" y2="46875"/>
                        <a14:backgroundMark x1="35625" y1="48500" x2="35625" y2="48500"/>
                        <a14:backgroundMark x1="37250" y1="20875" x2="37250" y2="20875"/>
                        <a14:backgroundMark x1="38125" y1="24125" x2="38125" y2="24125"/>
                        <a14:backgroundMark x1="38125" y1="24125" x2="38125" y2="24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2236" y="2293268"/>
            <a:ext cx="975335" cy="9753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32F194-5CA9-AF32-4A37-3C5FB46413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38875" y1="30625" x2="38875" y2="30625"/>
                        <a14:backgroundMark x1="38125" y1="29875" x2="38125" y2="29875"/>
                        <a14:backgroundMark x1="35625" y1="29875" x2="35625" y2="29875"/>
                        <a14:backgroundMark x1="35625" y1="42875" x2="35625" y2="42875"/>
                        <a14:backgroundMark x1="35625" y1="46875" x2="35625" y2="46875"/>
                        <a14:backgroundMark x1="35625" y1="48500" x2="35625" y2="48500"/>
                        <a14:backgroundMark x1="37250" y1="20875" x2="37250" y2="20875"/>
                        <a14:backgroundMark x1="38125" y1="24125" x2="38125" y2="24125"/>
                        <a14:backgroundMark x1="38125" y1="24125" x2="38125" y2="24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9329" y="2658688"/>
            <a:ext cx="975335" cy="9753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2C4054-BBD0-8FFE-71E7-5B6DB9530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6250" y1="61000" x2="76250" y2="6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8215" y="2780935"/>
            <a:ext cx="1003375" cy="10033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CD1107-E17F-68DA-A0CB-5150E88E3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53" y="2387967"/>
            <a:ext cx="975336" cy="97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7F596F1-414E-B8B9-09CA-BC8A67C7045C}"/>
              </a:ext>
            </a:extLst>
          </p:cNvPr>
          <p:cNvSpPr txBox="1"/>
          <p:nvPr/>
        </p:nvSpPr>
        <p:spPr>
          <a:xfrm>
            <a:off x="7187672" y="3966502"/>
            <a:ext cx="4796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Only needs few samples for learning well! </a:t>
            </a:r>
            <a:endParaRPr kumimoji="1"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4F1BA7-EF57-36C0-2FBA-FE8026B80D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1500" y1="28375" x2="41500" y2="28375"/>
                        <a14:foregroundMark x1="36625" y1="28625" x2="36625" y2="28625"/>
                        <a14:foregroundMark x1="40000" y1="19125" x2="40000" y2="19125"/>
                        <a14:foregroundMark x1="39500" y1="37125" x2="39500" y2="37125"/>
                        <a14:foregroundMark x1="49250" y1="13250" x2="49250" y2="13250"/>
                        <a14:foregroundMark x1="61250" y1="18000" x2="61250" y2="18000"/>
                        <a14:foregroundMark x1="64375" y1="28125" x2="64375" y2="28125"/>
                        <a14:foregroundMark x1="61000" y1="37875" x2="61000" y2="37875"/>
                        <a14:backgroundMark x1="54000" y1="85000" x2="54000" y2="85000"/>
                        <a14:backgroundMark x1="35750" y1="27750" x2="35750" y2="27750"/>
                        <a14:backgroundMark x1="58625" y1="81250" x2="58625" y2="81250"/>
                        <a14:backgroundMark x1="54625" y1="46875" x2="54625" y2="46875"/>
                        <a14:backgroundMark x1="44750" y1="43500" x2="44750" y2="43500"/>
                        <a14:backgroundMark x1="52000" y1="86750" x2="52000" y2="86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8081" y="2237727"/>
            <a:ext cx="1439746" cy="1439746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100F746-1346-E93F-DF2C-145A10C3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9" y="2720446"/>
            <a:ext cx="1006446" cy="4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581684B-126F-F0ED-767F-54E2336C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179" y="2733562"/>
            <a:ext cx="1006446" cy="4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4392DEF-F4EA-D81F-246E-D6ABB66BFF1F}"/>
              </a:ext>
            </a:extLst>
          </p:cNvPr>
          <p:cNvSpPr/>
          <p:nvPr/>
        </p:nvSpPr>
        <p:spPr>
          <a:xfrm>
            <a:off x="2052238" y="1948772"/>
            <a:ext cx="323385" cy="2551854"/>
          </a:xfrm>
          <a:prstGeom prst="rect">
            <a:avLst/>
          </a:prstGeom>
          <a:noFill/>
          <a:ln w="31750">
            <a:solidFill>
              <a:srgbClr val="C00000">
                <a:alpha val="42000"/>
              </a:srgbClr>
            </a:solidFill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4F09FB-51F7-D871-E3B9-0B40025D15AC}"/>
              </a:ext>
            </a:extLst>
          </p:cNvPr>
          <p:cNvSpPr txBox="1"/>
          <p:nvPr/>
        </p:nvSpPr>
        <p:spPr>
          <a:xfrm>
            <a:off x="703546" y="6392412"/>
            <a:ext cx="10608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[1] Wei, Jason, et al. "Finetuned Language Models are Zero-Shot Learners." ICLR’22.</a:t>
            </a:r>
          </a:p>
        </p:txBody>
      </p:sp>
    </p:spTree>
    <p:extLst>
      <p:ext uri="{BB962C8B-B14F-4D97-AF65-F5344CB8AC3E}">
        <p14:creationId xmlns:p14="http://schemas.microsoft.com/office/powerpoint/2010/main" val="304270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4425951" y="238241"/>
            <a:ext cx="3340100" cy="760583"/>
          </a:xfrm>
          <a:custGeom>
            <a:avLst/>
            <a:gdLst/>
            <a:ahLst/>
            <a:cxnLst/>
            <a:rect l="l" t="t" r="r" b="b"/>
            <a:pathLst>
              <a:path w="1939826" h="441722">
                <a:moveTo>
                  <a:pt x="364629" y="55067"/>
                </a:moveTo>
                <a:cubicBezTo>
                  <a:pt x="353913" y="55067"/>
                  <a:pt x="344735" y="57101"/>
                  <a:pt x="337095" y="61168"/>
                </a:cubicBezTo>
                <a:cubicBezTo>
                  <a:pt x="329456" y="65236"/>
                  <a:pt x="323651" y="71140"/>
                  <a:pt x="319683" y="78879"/>
                </a:cubicBezTo>
                <a:cubicBezTo>
                  <a:pt x="315714" y="86618"/>
                  <a:pt x="313729" y="95945"/>
                  <a:pt x="313729" y="106859"/>
                </a:cubicBezTo>
                <a:lnTo>
                  <a:pt x="313729" y="334863"/>
                </a:lnTo>
                <a:cubicBezTo>
                  <a:pt x="313729" y="345777"/>
                  <a:pt x="315714" y="355104"/>
                  <a:pt x="319683" y="362843"/>
                </a:cubicBezTo>
                <a:cubicBezTo>
                  <a:pt x="323651" y="370582"/>
                  <a:pt x="329456" y="376486"/>
                  <a:pt x="337095" y="380554"/>
                </a:cubicBezTo>
                <a:cubicBezTo>
                  <a:pt x="344735" y="384622"/>
                  <a:pt x="353913" y="386656"/>
                  <a:pt x="364629" y="386656"/>
                </a:cubicBezTo>
                <a:cubicBezTo>
                  <a:pt x="375344" y="386656"/>
                  <a:pt x="384522" y="384622"/>
                  <a:pt x="392162" y="380554"/>
                </a:cubicBezTo>
                <a:cubicBezTo>
                  <a:pt x="399802" y="376486"/>
                  <a:pt x="405606" y="370582"/>
                  <a:pt x="409575" y="362843"/>
                </a:cubicBezTo>
                <a:cubicBezTo>
                  <a:pt x="413544" y="355104"/>
                  <a:pt x="415528" y="345777"/>
                  <a:pt x="415528" y="334863"/>
                </a:cubicBezTo>
                <a:lnTo>
                  <a:pt x="415528" y="106859"/>
                </a:lnTo>
                <a:cubicBezTo>
                  <a:pt x="415528" y="95945"/>
                  <a:pt x="413544" y="86618"/>
                  <a:pt x="409575" y="78879"/>
                </a:cubicBezTo>
                <a:cubicBezTo>
                  <a:pt x="405606" y="71140"/>
                  <a:pt x="399802" y="65236"/>
                  <a:pt x="392162" y="61168"/>
                </a:cubicBezTo>
                <a:cubicBezTo>
                  <a:pt x="384522" y="57101"/>
                  <a:pt x="375344" y="55067"/>
                  <a:pt x="364629" y="55067"/>
                </a:cubicBezTo>
                <a:close/>
                <a:moveTo>
                  <a:pt x="1494234" y="4465"/>
                </a:moveTo>
                <a:lnTo>
                  <a:pt x="1704380" y="4465"/>
                </a:lnTo>
                <a:lnTo>
                  <a:pt x="1704380" y="58043"/>
                </a:lnTo>
                <a:lnTo>
                  <a:pt x="1627584" y="58043"/>
                </a:lnTo>
                <a:lnTo>
                  <a:pt x="1627584" y="437257"/>
                </a:lnTo>
                <a:lnTo>
                  <a:pt x="1571030" y="437257"/>
                </a:lnTo>
                <a:lnTo>
                  <a:pt x="1571030" y="58043"/>
                </a:lnTo>
                <a:lnTo>
                  <a:pt x="1494234" y="58043"/>
                </a:lnTo>
                <a:close/>
                <a:moveTo>
                  <a:pt x="1247775" y="4465"/>
                </a:moveTo>
                <a:lnTo>
                  <a:pt x="1297186" y="4465"/>
                </a:lnTo>
                <a:lnTo>
                  <a:pt x="1406426" y="310501"/>
                </a:lnTo>
                <a:lnTo>
                  <a:pt x="1406426" y="4465"/>
                </a:lnTo>
                <a:lnTo>
                  <a:pt x="1460301" y="4465"/>
                </a:lnTo>
                <a:lnTo>
                  <a:pt x="1460301" y="436960"/>
                </a:lnTo>
                <a:lnTo>
                  <a:pt x="1410295" y="436960"/>
                </a:lnTo>
                <a:lnTo>
                  <a:pt x="1301651" y="140656"/>
                </a:lnTo>
                <a:lnTo>
                  <a:pt x="1301651" y="436960"/>
                </a:lnTo>
                <a:lnTo>
                  <a:pt x="1247775" y="436960"/>
                </a:lnTo>
                <a:close/>
                <a:moveTo>
                  <a:pt x="1019175" y="4465"/>
                </a:moveTo>
                <a:lnTo>
                  <a:pt x="1048643" y="4465"/>
                </a:lnTo>
                <a:lnTo>
                  <a:pt x="1075729" y="4465"/>
                </a:lnTo>
                <a:lnTo>
                  <a:pt x="1204912" y="4465"/>
                </a:lnTo>
                <a:lnTo>
                  <a:pt x="1204912" y="58043"/>
                </a:lnTo>
                <a:lnTo>
                  <a:pt x="1075729" y="58043"/>
                </a:lnTo>
                <a:lnTo>
                  <a:pt x="1075729" y="195560"/>
                </a:lnTo>
                <a:lnTo>
                  <a:pt x="1190030" y="195560"/>
                </a:lnTo>
                <a:lnTo>
                  <a:pt x="1190030" y="249138"/>
                </a:lnTo>
                <a:lnTo>
                  <a:pt x="1075729" y="249138"/>
                </a:lnTo>
                <a:lnTo>
                  <a:pt x="1075729" y="383679"/>
                </a:lnTo>
                <a:lnTo>
                  <a:pt x="1204912" y="383679"/>
                </a:lnTo>
                <a:lnTo>
                  <a:pt x="1204912" y="437257"/>
                </a:lnTo>
                <a:lnTo>
                  <a:pt x="1075729" y="437257"/>
                </a:lnTo>
                <a:lnTo>
                  <a:pt x="1048643" y="437257"/>
                </a:lnTo>
                <a:lnTo>
                  <a:pt x="1019175" y="437257"/>
                </a:lnTo>
                <a:close/>
                <a:moveTo>
                  <a:pt x="779859" y="4465"/>
                </a:moveTo>
                <a:lnTo>
                  <a:pt x="990004" y="4465"/>
                </a:lnTo>
                <a:lnTo>
                  <a:pt x="990004" y="58043"/>
                </a:lnTo>
                <a:lnTo>
                  <a:pt x="913209" y="58043"/>
                </a:lnTo>
                <a:lnTo>
                  <a:pt x="913209" y="437257"/>
                </a:lnTo>
                <a:lnTo>
                  <a:pt x="856654" y="437257"/>
                </a:lnTo>
                <a:lnTo>
                  <a:pt x="856654" y="58043"/>
                </a:lnTo>
                <a:lnTo>
                  <a:pt x="779859" y="58043"/>
                </a:lnTo>
                <a:close/>
                <a:moveTo>
                  <a:pt x="533400" y="4465"/>
                </a:moveTo>
                <a:lnTo>
                  <a:pt x="582811" y="4465"/>
                </a:lnTo>
                <a:lnTo>
                  <a:pt x="692051" y="310501"/>
                </a:lnTo>
                <a:lnTo>
                  <a:pt x="692051" y="4465"/>
                </a:lnTo>
                <a:lnTo>
                  <a:pt x="745926" y="4465"/>
                </a:lnTo>
                <a:lnTo>
                  <a:pt x="745926" y="436960"/>
                </a:lnTo>
                <a:lnTo>
                  <a:pt x="695920" y="436960"/>
                </a:lnTo>
                <a:lnTo>
                  <a:pt x="587276" y="140656"/>
                </a:lnTo>
                <a:lnTo>
                  <a:pt x="587276" y="436960"/>
                </a:lnTo>
                <a:lnTo>
                  <a:pt x="533400" y="436960"/>
                </a:lnTo>
                <a:close/>
                <a:moveTo>
                  <a:pt x="1835646" y="0"/>
                </a:moveTo>
                <a:cubicBezTo>
                  <a:pt x="1857474" y="0"/>
                  <a:pt x="1875978" y="3919"/>
                  <a:pt x="1891159" y="11758"/>
                </a:cubicBezTo>
                <a:cubicBezTo>
                  <a:pt x="1906339" y="19596"/>
                  <a:pt x="1917849" y="31105"/>
                  <a:pt x="1925687" y="46286"/>
                </a:cubicBezTo>
                <a:cubicBezTo>
                  <a:pt x="1933525" y="61466"/>
                  <a:pt x="1937444" y="79871"/>
                  <a:pt x="1937444" y="101501"/>
                </a:cubicBezTo>
                <a:lnTo>
                  <a:pt x="1937444" y="124123"/>
                </a:lnTo>
                <a:lnTo>
                  <a:pt x="1880890" y="124123"/>
                </a:lnTo>
                <a:lnTo>
                  <a:pt x="1880890" y="103882"/>
                </a:lnTo>
                <a:cubicBezTo>
                  <a:pt x="1880890" y="88007"/>
                  <a:pt x="1877020" y="75902"/>
                  <a:pt x="1869281" y="67568"/>
                </a:cubicBezTo>
                <a:cubicBezTo>
                  <a:pt x="1861542" y="59234"/>
                  <a:pt x="1850330" y="55067"/>
                  <a:pt x="1835646" y="55067"/>
                </a:cubicBezTo>
                <a:cubicBezTo>
                  <a:pt x="1819969" y="55067"/>
                  <a:pt x="1808013" y="59035"/>
                  <a:pt x="1799778" y="66973"/>
                </a:cubicBezTo>
                <a:cubicBezTo>
                  <a:pt x="1791543" y="74910"/>
                  <a:pt x="1787426" y="86221"/>
                  <a:pt x="1787426" y="100906"/>
                </a:cubicBezTo>
                <a:lnTo>
                  <a:pt x="1787426" y="127992"/>
                </a:lnTo>
                <a:cubicBezTo>
                  <a:pt x="1787426" y="138906"/>
                  <a:pt x="1790005" y="148084"/>
                  <a:pt x="1795165" y="155525"/>
                </a:cubicBezTo>
                <a:cubicBezTo>
                  <a:pt x="1800324" y="162967"/>
                  <a:pt x="1806773" y="168970"/>
                  <a:pt x="1814512" y="173534"/>
                </a:cubicBezTo>
                <a:cubicBezTo>
                  <a:pt x="1822251" y="178098"/>
                  <a:pt x="1832868" y="183356"/>
                  <a:pt x="1846362" y="189309"/>
                </a:cubicBezTo>
                <a:cubicBezTo>
                  <a:pt x="1847751" y="189905"/>
                  <a:pt x="1849040" y="190500"/>
                  <a:pt x="1850231" y="191095"/>
                </a:cubicBezTo>
                <a:cubicBezTo>
                  <a:pt x="1851422" y="191691"/>
                  <a:pt x="1852712" y="192286"/>
                  <a:pt x="1854101" y="192881"/>
                </a:cubicBezTo>
                <a:cubicBezTo>
                  <a:pt x="1855093" y="193278"/>
                  <a:pt x="1856135" y="193725"/>
                  <a:pt x="1857226" y="194221"/>
                </a:cubicBezTo>
                <a:cubicBezTo>
                  <a:pt x="1858317" y="194717"/>
                  <a:pt x="1859359" y="195163"/>
                  <a:pt x="1860351" y="195560"/>
                </a:cubicBezTo>
                <a:cubicBezTo>
                  <a:pt x="1877615" y="203299"/>
                  <a:pt x="1891506" y="210691"/>
                  <a:pt x="1902023" y="217736"/>
                </a:cubicBezTo>
                <a:cubicBezTo>
                  <a:pt x="1912541" y="224780"/>
                  <a:pt x="1921470" y="234950"/>
                  <a:pt x="1928812" y="248245"/>
                </a:cubicBezTo>
                <a:cubicBezTo>
                  <a:pt x="1936155" y="261541"/>
                  <a:pt x="1939826" y="278904"/>
                  <a:pt x="1939826" y="300335"/>
                </a:cubicBezTo>
                <a:lnTo>
                  <a:pt x="1939826" y="339924"/>
                </a:lnTo>
                <a:cubicBezTo>
                  <a:pt x="1939826" y="361752"/>
                  <a:pt x="1935807" y="380256"/>
                  <a:pt x="1927771" y="395436"/>
                </a:cubicBezTo>
                <a:cubicBezTo>
                  <a:pt x="1919734" y="410617"/>
                  <a:pt x="1907976" y="422126"/>
                  <a:pt x="1892498" y="429965"/>
                </a:cubicBezTo>
                <a:cubicBezTo>
                  <a:pt x="1877020" y="437803"/>
                  <a:pt x="1858169" y="441722"/>
                  <a:pt x="1835944" y="441722"/>
                </a:cubicBezTo>
                <a:cubicBezTo>
                  <a:pt x="1813322" y="441722"/>
                  <a:pt x="1794172" y="437803"/>
                  <a:pt x="1778496" y="429965"/>
                </a:cubicBezTo>
                <a:cubicBezTo>
                  <a:pt x="1762819" y="422126"/>
                  <a:pt x="1750913" y="410617"/>
                  <a:pt x="1742777" y="395436"/>
                </a:cubicBezTo>
                <a:cubicBezTo>
                  <a:pt x="1734641" y="380256"/>
                  <a:pt x="1730573" y="361752"/>
                  <a:pt x="1730573" y="339924"/>
                </a:cubicBezTo>
                <a:lnTo>
                  <a:pt x="1730573" y="318492"/>
                </a:lnTo>
                <a:lnTo>
                  <a:pt x="1787128" y="318492"/>
                </a:lnTo>
                <a:lnTo>
                  <a:pt x="1787128" y="337840"/>
                </a:lnTo>
                <a:cubicBezTo>
                  <a:pt x="1787128" y="353517"/>
                  <a:pt x="1791345" y="365572"/>
                  <a:pt x="1799778" y="374005"/>
                </a:cubicBezTo>
                <a:cubicBezTo>
                  <a:pt x="1808212" y="382439"/>
                  <a:pt x="1820267" y="386656"/>
                  <a:pt x="1835944" y="386656"/>
                </a:cubicBezTo>
                <a:cubicBezTo>
                  <a:pt x="1851223" y="386656"/>
                  <a:pt x="1862931" y="382488"/>
                  <a:pt x="1871067" y="374154"/>
                </a:cubicBezTo>
                <a:cubicBezTo>
                  <a:pt x="1879203" y="365820"/>
                  <a:pt x="1883271" y="353715"/>
                  <a:pt x="1883271" y="337840"/>
                </a:cubicBezTo>
                <a:lnTo>
                  <a:pt x="1883271" y="300038"/>
                </a:lnTo>
                <a:cubicBezTo>
                  <a:pt x="1883271" y="289520"/>
                  <a:pt x="1880691" y="280591"/>
                  <a:pt x="1875532" y="273249"/>
                </a:cubicBezTo>
                <a:cubicBezTo>
                  <a:pt x="1870372" y="265906"/>
                  <a:pt x="1863923" y="259904"/>
                  <a:pt x="1856184" y="255240"/>
                </a:cubicBezTo>
                <a:cubicBezTo>
                  <a:pt x="1848445" y="250577"/>
                  <a:pt x="1837730" y="245170"/>
                  <a:pt x="1824037" y="239018"/>
                </a:cubicBezTo>
                <a:cubicBezTo>
                  <a:pt x="1823640" y="238820"/>
                  <a:pt x="1823244" y="238671"/>
                  <a:pt x="1822847" y="238572"/>
                </a:cubicBezTo>
                <a:cubicBezTo>
                  <a:pt x="1822450" y="238472"/>
                  <a:pt x="1822053" y="238324"/>
                  <a:pt x="1821656" y="238125"/>
                </a:cubicBezTo>
                <a:lnTo>
                  <a:pt x="1817489" y="236339"/>
                </a:lnTo>
                <a:cubicBezTo>
                  <a:pt x="1799233" y="228005"/>
                  <a:pt x="1784300" y="219869"/>
                  <a:pt x="1772692" y="211931"/>
                </a:cubicBezTo>
                <a:cubicBezTo>
                  <a:pt x="1761083" y="203994"/>
                  <a:pt x="1751211" y="192981"/>
                  <a:pt x="1743075" y="178892"/>
                </a:cubicBezTo>
                <a:cubicBezTo>
                  <a:pt x="1734939" y="164802"/>
                  <a:pt x="1730871" y="146943"/>
                  <a:pt x="1730871" y="125313"/>
                </a:cubicBezTo>
                <a:lnTo>
                  <a:pt x="1730871" y="100310"/>
                </a:lnTo>
                <a:cubicBezTo>
                  <a:pt x="1730871" y="78879"/>
                  <a:pt x="1734889" y="60672"/>
                  <a:pt x="1742926" y="45690"/>
                </a:cubicBezTo>
                <a:cubicBezTo>
                  <a:pt x="1750963" y="30708"/>
                  <a:pt x="1762819" y="19348"/>
                  <a:pt x="1778496" y="11609"/>
                </a:cubicBezTo>
                <a:cubicBezTo>
                  <a:pt x="1794172" y="3870"/>
                  <a:pt x="1813222" y="0"/>
                  <a:pt x="1835646" y="0"/>
                </a:cubicBezTo>
                <a:close/>
                <a:moveTo>
                  <a:pt x="364629" y="0"/>
                </a:moveTo>
                <a:cubicBezTo>
                  <a:pt x="387251" y="0"/>
                  <a:pt x="406598" y="4217"/>
                  <a:pt x="422672" y="12650"/>
                </a:cubicBezTo>
                <a:cubicBezTo>
                  <a:pt x="438745" y="21084"/>
                  <a:pt x="450999" y="33437"/>
                  <a:pt x="459432" y="49709"/>
                </a:cubicBezTo>
                <a:cubicBezTo>
                  <a:pt x="467866" y="65981"/>
                  <a:pt x="472083" y="85626"/>
                  <a:pt x="472083" y="108645"/>
                </a:cubicBezTo>
                <a:lnTo>
                  <a:pt x="472083" y="333077"/>
                </a:lnTo>
                <a:cubicBezTo>
                  <a:pt x="472083" y="355898"/>
                  <a:pt x="467866" y="375444"/>
                  <a:pt x="459432" y="391716"/>
                </a:cubicBezTo>
                <a:cubicBezTo>
                  <a:pt x="450999" y="407988"/>
                  <a:pt x="438745" y="420390"/>
                  <a:pt x="422672" y="428923"/>
                </a:cubicBezTo>
                <a:cubicBezTo>
                  <a:pt x="406598" y="437456"/>
                  <a:pt x="387251" y="441722"/>
                  <a:pt x="364629" y="441722"/>
                </a:cubicBezTo>
                <a:cubicBezTo>
                  <a:pt x="342007" y="441722"/>
                  <a:pt x="322659" y="437456"/>
                  <a:pt x="306586" y="428923"/>
                </a:cubicBezTo>
                <a:cubicBezTo>
                  <a:pt x="290512" y="420390"/>
                  <a:pt x="278259" y="407988"/>
                  <a:pt x="269825" y="391716"/>
                </a:cubicBezTo>
                <a:cubicBezTo>
                  <a:pt x="261392" y="375444"/>
                  <a:pt x="257175" y="355898"/>
                  <a:pt x="257175" y="333077"/>
                </a:cubicBezTo>
                <a:lnTo>
                  <a:pt x="257175" y="108645"/>
                </a:lnTo>
                <a:cubicBezTo>
                  <a:pt x="257175" y="85626"/>
                  <a:pt x="261392" y="65981"/>
                  <a:pt x="269825" y="49709"/>
                </a:cubicBezTo>
                <a:cubicBezTo>
                  <a:pt x="278259" y="33437"/>
                  <a:pt x="290512" y="21084"/>
                  <a:pt x="306586" y="12650"/>
                </a:cubicBezTo>
                <a:cubicBezTo>
                  <a:pt x="322659" y="4217"/>
                  <a:pt x="342007" y="0"/>
                  <a:pt x="364629" y="0"/>
                </a:cubicBezTo>
                <a:close/>
                <a:moveTo>
                  <a:pt x="100608" y="0"/>
                </a:moveTo>
                <a:cubicBezTo>
                  <a:pt x="121840" y="0"/>
                  <a:pt x="139997" y="4366"/>
                  <a:pt x="155079" y="13097"/>
                </a:cubicBezTo>
                <a:cubicBezTo>
                  <a:pt x="170160" y="21828"/>
                  <a:pt x="181620" y="34479"/>
                  <a:pt x="189458" y="51048"/>
                </a:cubicBezTo>
                <a:cubicBezTo>
                  <a:pt x="197296" y="67618"/>
                  <a:pt x="201215" y="87511"/>
                  <a:pt x="201215" y="110728"/>
                </a:cubicBezTo>
                <a:lnTo>
                  <a:pt x="201215" y="129183"/>
                </a:lnTo>
                <a:lnTo>
                  <a:pt x="144065" y="129183"/>
                </a:lnTo>
                <a:lnTo>
                  <a:pt x="144065" y="110728"/>
                </a:lnTo>
                <a:cubicBezTo>
                  <a:pt x="144065" y="99020"/>
                  <a:pt x="142379" y="88999"/>
                  <a:pt x="139005" y="80665"/>
                </a:cubicBezTo>
                <a:cubicBezTo>
                  <a:pt x="135632" y="72331"/>
                  <a:pt x="130671" y="65981"/>
                  <a:pt x="124122" y="61615"/>
                </a:cubicBezTo>
                <a:cubicBezTo>
                  <a:pt x="117574" y="57249"/>
                  <a:pt x="109736" y="55067"/>
                  <a:pt x="100608" y="55067"/>
                </a:cubicBezTo>
                <a:cubicBezTo>
                  <a:pt x="91479" y="55067"/>
                  <a:pt x="83691" y="57249"/>
                  <a:pt x="77242" y="61615"/>
                </a:cubicBezTo>
                <a:cubicBezTo>
                  <a:pt x="70792" y="65981"/>
                  <a:pt x="65831" y="72331"/>
                  <a:pt x="62359" y="80665"/>
                </a:cubicBezTo>
                <a:cubicBezTo>
                  <a:pt x="58886" y="88999"/>
                  <a:pt x="57150" y="99120"/>
                  <a:pt x="57150" y="111026"/>
                </a:cubicBezTo>
                <a:lnTo>
                  <a:pt x="57150" y="330994"/>
                </a:lnTo>
                <a:cubicBezTo>
                  <a:pt x="57150" y="342702"/>
                  <a:pt x="58886" y="352723"/>
                  <a:pt x="62359" y="361057"/>
                </a:cubicBezTo>
                <a:cubicBezTo>
                  <a:pt x="65831" y="369392"/>
                  <a:pt x="70792" y="375742"/>
                  <a:pt x="77242" y="380107"/>
                </a:cubicBezTo>
                <a:cubicBezTo>
                  <a:pt x="83691" y="384473"/>
                  <a:pt x="91479" y="386656"/>
                  <a:pt x="100608" y="386656"/>
                </a:cubicBezTo>
                <a:cubicBezTo>
                  <a:pt x="109736" y="386656"/>
                  <a:pt x="117574" y="384473"/>
                  <a:pt x="124122" y="380107"/>
                </a:cubicBezTo>
                <a:cubicBezTo>
                  <a:pt x="130671" y="375742"/>
                  <a:pt x="135632" y="369392"/>
                  <a:pt x="139005" y="361057"/>
                </a:cubicBezTo>
                <a:cubicBezTo>
                  <a:pt x="142379" y="352723"/>
                  <a:pt x="144065" y="342702"/>
                  <a:pt x="144065" y="330994"/>
                </a:cubicBezTo>
                <a:lnTo>
                  <a:pt x="144065" y="312539"/>
                </a:lnTo>
                <a:lnTo>
                  <a:pt x="201215" y="312539"/>
                </a:lnTo>
                <a:lnTo>
                  <a:pt x="201215" y="330994"/>
                </a:lnTo>
                <a:cubicBezTo>
                  <a:pt x="201215" y="354211"/>
                  <a:pt x="197296" y="374104"/>
                  <a:pt x="189458" y="390674"/>
                </a:cubicBezTo>
                <a:cubicBezTo>
                  <a:pt x="181620" y="407243"/>
                  <a:pt x="170160" y="419894"/>
                  <a:pt x="155079" y="428625"/>
                </a:cubicBezTo>
                <a:cubicBezTo>
                  <a:pt x="139997" y="437356"/>
                  <a:pt x="121840" y="441722"/>
                  <a:pt x="100608" y="441722"/>
                </a:cubicBezTo>
                <a:cubicBezTo>
                  <a:pt x="79573" y="441722"/>
                  <a:pt x="61515" y="437356"/>
                  <a:pt x="46434" y="428625"/>
                </a:cubicBezTo>
                <a:cubicBezTo>
                  <a:pt x="31353" y="419894"/>
                  <a:pt x="19844" y="407243"/>
                  <a:pt x="11906" y="390674"/>
                </a:cubicBezTo>
                <a:cubicBezTo>
                  <a:pt x="3969" y="374104"/>
                  <a:pt x="0" y="354211"/>
                  <a:pt x="0" y="330994"/>
                </a:cubicBezTo>
                <a:lnTo>
                  <a:pt x="0" y="111026"/>
                </a:lnTo>
                <a:cubicBezTo>
                  <a:pt x="0" y="87610"/>
                  <a:pt x="3969" y="67618"/>
                  <a:pt x="11906" y="51048"/>
                </a:cubicBezTo>
                <a:cubicBezTo>
                  <a:pt x="19844" y="34479"/>
                  <a:pt x="31303" y="21828"/>
                  <a:pt x="46285" y="13097"/>
                </a:cubicBezTo>
                <a:cubicBezTo>
                  <a:pt x="61267" y="4366"/>
                  <a:pt x="79375" y="0"/>
                  <a:pt x="10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06931" y="523663"/>
            <a:ext cx="29781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US" sz="4000" b="1">
                <a:solidFill>
                  <a:srgbClr val="082E72"/>
                </a:solidFill>
                <a:latin typeface="Arial" panose="020B0604020202020204"/>
                <a:ea typeface="微软雅黑" panose="020B0503020204020204" charset="-122"/>
              </a:rPr>
              <a:t>CONTENTS</a:t>
            </a:r>
          </a:p>
        </p:txBody>
      </p:sp>
      <p:grpSp>
        <p:nvGrpSpPr>
          <p:cNvPr id="2" name="组合 14"/>
          <p:cNvGrpSpPr/>
          <p:nvPr/>
        </p:nvGrpSpPr>
        <p:grpSpPr>
          <a:xfrm>
            <a:off x="2462618" y="1071033"/>
            <a:ext cx="7266781" cy="0"/>
            <a:chOff x="962819" y="1555750"/>
            <a:chExt cx="7266781" cy="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962819" y="1555750"/>
              <a:ext cx="2396331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2"/>
                  </a:gs>
                  <a:gs pos="50000">
                    <a:srgbClr val="082E72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833269" y="1555750"/>
              <a:ext cx="2396331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2"/>
                  </a:gs>
                  <a:gs pos="50000">
                    <a:srgbClr val="082E72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59"/>
          <p:cNvGrpSpPr/>
          <p:nvPr>
            <p:custDataLst>
              <p:tags r:id="rId1"/>
            </p:custDataLst>
          </p:nvPr>
        </p:nvGrpSpPr>
        <p:grpSpPr>
          <a:xfrm>
            <a:off x="2789153" y="1737851"/>
            <a:ext cx="6957753" cy="683642"/>
            <a:chOff x="2080527" y="2068635"/>
            <a:chExt cx="6957753" cy="683642"/>
          </a:xfrm>
        </p:grpSpPr>
        <p:sp>
          <p:nvSpPr>
            <p:cNvPr id="61" name="矩形: 圆角 54"/>
            <p:cNvSpPr/>
            <p:nvPr>
              <p:custDataLst>
                <p:tags r:id="rId14"/>
              </p:custDataLst>
            </p:nvPr>
          </p:nvSpPr>
          <p:spPr>
            <a:xfrm>
              <a:off x="2080527" y="2068635"/>
              <a:ext cx="6957753" cy="683642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US" sz="160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2" name="椭圆 61"/>
            <p:cNvSpPr/>
            <p:nvPr>
              <p:custDataLst>
                <p:tags r:id="rId15"/>
              </p:custDataLst>
            </p:nvPr>
          </p:nvSpPr>
          <p:spPr>
            <a:xfrm>
              <a:off x="2194718" y="2168814"/>
              <a:ext cx="483286" cy="483284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63" name="文本框 62"/>
            <p:cNvSpPr txBox="1"/>
            <p:nvPr>
              <p:custDataLst>
                <p:tags r:id="rId16"/>
              </p:custDataLst>
            </p:nvPr>
          </p:nvSpPr>
          <p:spPr>
            <a:xfrm>
              <a:off x="2910571" y="2148846"/>
              <a:ext cx="5639458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>
                <a:defRPr/>
              </a:pPr>
              <a:r>
                <a:rPr lang="en-US" sz="3200" b="1">
                  <a:solidFill>
                    <a:srgbClr val="C00000"/>
                  </a:solidFill>
                  <a:latin typeface="Calibri" panose="020F0502020204030204" pitchFamily="34" charset="0"/>
                  <a:ea typeface="微软雅黑" panose="020B0503020204020204" charset="-122"/>
                  <a:cs typeface="Calibri" panose="020F0502020204030204" pitchFamily="34" charset="0"/>
                </a:rPr>
                <a:t>Background</a:t>
              </a:r>
            </a:p>
          </p:txBody>
        </p:sp>
      </p:grpSp>
      <p:sp>
        <p:nvSpPr>
          <p:cNvPr id="22" name="矩形: 圆角 38"/>
          <p:cNvSpPr/>
          <p:nvPr>
            <p:custDataLst>
              <p:tags r:id="rId2"/>
            </p:custDataLst>
          </p:nvPr>
        </p:nvSpPr>
        <p:spPr>
          <a:xfrm>
            <a:off x="2788785" y="2598570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4" name="椭圆 23"/>
          <p:cNvSpPr/>
          <p:nvPr>
            <p:custDataLst>
              <p:tags r:id="rId3"/>
            </p:custDataLst>
          </p:nvPr>
        </p:nvSpPr>
        <p:spPr>
          <a:xfrm>
            <a:off x="2902982" y="2698746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2</a:t>
            </a: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3618837" y="2678776"/>
            <a:ext cx="5335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Motivation &amp; Key Intuition</a:t>
            </a:r>
          </a:p>
        </p:txBody>
      </p:sp>
      <p:sp>
        <p:nvSpPr>
          <p:cNvPr id="27" name="矩形: 圆角 42"/>
          <p:cNvSpPr/>
          <p:nvPr>
            <p:custDataLst>
              <p:tags r:id="rId5"/>
            </p:custDataLst>
          </p:nvPr>
        </p:nvSpPr>
        <p:spPr>
          <a:xfrm>
            <a:off x="2788785" y="3430422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8" name="椭圆 27"/>
          <p:cNvSpPr/>
          <p:nvPr>
            <p:custDataLst>
              <p:tags r:id="rId6"/>
            </p:custDataLst>
          </p:nvPr>
        </p:nvSpPr>
        <p:spPr>
          <a:xfrm>
            <a:off x="2902982" y="3530598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3</a:t>
            </a: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3618835" y="3510627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Method</a:t>
            </a:r>
            <a:endParaRPr lang="en-US" sz="3200" b="1">
              <a:solidFill>
                <a:srgbClr val="1A3F84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12" name="矩形: 圆角 42"/>
          <p:cNvSpPr/>
          <p:nvPr>
            <p:custDataLst>
              <p:tags r:id="rId8"/>
            </p:custDataLst>
          </p:nvPr>
        </p:nvSpPr>
        <p:spPr>
          <a:xfrm>
            <a:off x="2788785" y="4250842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9"/>
            </p:custDataLst>
          </p:nvPr>
        </p:nvSpPr>
        <p:spPr>
          <a:xfrm>
            <a:off x="2902982" y="4351018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4</a:t>
            </a: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3618835" y="4331047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Experiments</a:t>
            </a:r>
            <a:endParaRPr lang="en-US" sz="3200" b="1">
              <a:solidFill>
                <a:srgbClr val="1A3F84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6" name="矩形: 圆角 42"/>
          <p:cNvSpPr/>
          <p:nvPr>
            <p:custDataLst>
              <p:tags r:id="rId11"/>
            </p:custDataLst>
          </p:nvPr>
        </p:nvSpPr>
        <p:spPr>
          <a:xfrm>
            <a:off x="2771640" y="5103647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>
            <p:custDataLst>
              <p:tags r:id="rId12"/>
            </p:custDataLst>
          </p:nvPr>
        </p:nvSpPr>
        <p:spPr>
          <a:xfrm>
            <a:off x="2885837" y="5203823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5</a:t>
            </a:r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3601690" y="5183852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Limitations &amp;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BF56E-BDB2-AF5D-5CBA-91900B5D1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F295EE3-D4F3-3A89-4DC8-CC7D6C9C6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989" y="1935234"/>
            <a:ext cx="5870549" cy="2527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97CDD3-95B0-B952-7FA2-7414BE69A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678" y="1935234"/>
            <a:ext cx="5757333" cy="22125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14752DB-C683-1820-60EE-A76A2F678B9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035" y="937895"/>
            <a:ext cx="12145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MIA-Tuner can be a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benign defender</a:t>
            </a:r>
            <a:r>
              <a:rPr 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(against existing MIAs)!</a:t>
            </a:r>
          </a:p>
          <a:p>
            <a:pPr marL="742950" lvl="1" indent="-285750" defTabSz="914400">
              <a:buFont typeface="Wingdings" panose="05000000000000000000" pitchFamily="2" charset="2"/>
              <a:buChar char="Ø"/>
              <a:defRPr/>
            </a:pPr>
            <a:r>
              <a:rPr lang="en-US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Conduct before releasing the pre-trained LLM.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442996-E810-456F-AF53-12DDF5C755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23559" y="5041580"/>
            <a:ext cx="10034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Analyses</a:t>
            </a:r>
            <a:endParaRPr lang="en-US" sz="2400" b="1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proposed safeguard effectively prevent the pre-training data of the released LLM from being identified by existing MIAs.</a:t>
            </a:r>
            <a:endParaRPr lang="en-US" sz="200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The </a:t>
            </a:r>
            <a:r>
              <a:rPr lang="en-US" altLang="zh-CN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proposed safeguard </a:t>
            </a:r>
            <a:r>
              <a:rPr lang="en-US" altLang="zh-CN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nearly </a:t>
            </a: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has no performance decline.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5609810-5ACF-9D71-3B91-A94EB35BD446}"/>
              </a:ext>
            </a:extLst>
          </p:cNvPr>
          <p:cNvSpPr>
            <a:spLocks noGrp="1"/>
          </p:cNvSpPr>
          <p:nvPr>
            <p:ph sz="quarter" idx="10"/>
            <p:custDataLst>
              <p:tags r:id="rId3"/>
            </p:custDataLst>
          </p:nvPr>
        </p:nvSpPr>
        <p:spPr>
          <a:xfrm>
            <a:off x="723600" y="61200"/>
            <a:ext cx="11374755" cy="700405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Experiment: Defense Performance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59B079-7442-F0B3-5250-1900284A666C}"/>
              </a:ext>
            </a:extLst>
          </p:cNvPr>
          <p:cNvSpPr/>
          <p:nvPr/>
        </p:nvSpPr>
        <p:spPr>
          <a:xfrm>
            <a:off x="6899579" y="2573862"/>
            <a:ext cx="4763171" cy="363859"/>
          </a:xfrm>
          <a:prstGeom prst="rect">
            <a:avLst/>
          </a:prstGeom>
          <a:noFill/>
          <a:ln w="38100">
            <a:solidFill>
              <a:srgbClr val="C00000">
                <a:alpha val="58000"/>
              </a:srgbClr>
            </a:solidFill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9DDAD55-C6DA-37FC-3835-3BA5ADD1979B}"/>
              </a:ext>
            </a:extLst>
          </p:cNvPr>
          <p:cNvCxnSpPr/>
          <p:nvPr/>
        </p:nvCxnSpPr>
        <p:spPr>
          <a:xfrm>
            <a:off x="11325948" y="2265909"/>
            <a:ext cx="0" cy="29639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09C902B-9614-E2C1-D63F-0D2AF22F55B8}"/>
              </a:ext>
            </a:extLst>
          </p:cNvPr>
          <p:cNvCxnSpPr>
            <a:cxnSpLocks/>
          </p:cNvCxnSpPr>
          <p:nvPr/>
        </p:nvCxnSpPr>
        <p:spPr>
          <a:xfrm flipV="1">
            <a:off x="11325948" y="2937721"/>
            <a:ext cx="0" cy="26486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5DEA55A-A8DC-6E2C-125D-F0769DFC59F2}"/>
              </a:ext>
            </a:extLst>
          </p:cNvPr>
          <p:cNvSpPr txBox="1"/>
          <p:nvPr/>
        </p:nvSpPr>
        <p:spPr>
          <a:xfrm>
            <a:off x="11277852" y="2253154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/>
              <a:t>Up to 0.02</a:t>
            </a:r>
            <a:endParaRPr kumimoji="1" lang="zh-CN" altLang="en-US" sz="12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05E47C-31E1-295E-BC6F-92BFD6B01DBD}"/>
              </a:ext>
            </a:extLst>
          </p:cNvPr>
          <p:cNvSpPr/>
          <p:nvPr/>
        </p:nvSpPr>
        <p:spPr>
          <a:xfrm>
            <a:off x="2273300" y="2169594"/>
            <a:ext cx="671700" cy="1715288"/>
          </a:xfrm>
          <a:prstGeom prst="rect">
            <a:avLst/>
          </a:prstGeom>
          <a:noFill/>
          <a:ln w="38100">
            <a:solidFill>
              <a:srgbClr val="C00000">
                <a:alpha val="45000"/>
              </a:srgbClr>
            </a:solidFill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DCE5A5-9444-0DAF-0A7B-B7C46FB5C64B}"/>
              </a:ext>
            </a:extLst>
          </p:cNvPr>
          <p:cNvSpPr txBox="1"/>
          <p:nvPr/>
        </p:nvSpPr>
        <p:spPr>
          <a:xfrm>
            <a:off x="1424718" y="2169594"/>
            <a:ext cx="88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Up to 0.11</a:t>
            </a:r>
            <a:endParaRPr kumimoji="1" lang="zh-CN" altLang="en-US" sz="1200" dirty="0"/>
          </a:p>
        </p:txBody>
      </p:sp>
      <p:sp>
        <p:nvSpPr>
          <p:cNvPr id="2" name="形状 1">
            <a:extLst>
              <a:ext uri="{FF2B5EF4-FFF2-40B4-BE49-F238E27FC236}">
                <a16:creationId xmlns:a16="http://schemas.microsoft.com/office/drawing/2014/main" id="{5FB91919-D37D-425A-A004-4EA3FCC34404}"/>
              </a:ext>
            </a:extLst>
          </p:cNvPr>
          <p:cNvSpPr/>
          <p:nvPr/>
        </p:nvSpPr>
        <p:spPr>
          <a:xfrm rot="14789244" flipH="1" flipV="1">
            <a:off x="2371458" y="2425885"/>
            <a:ext cx="573491" cy="260434"/>
          </a:xfrm>
          <a:prstGeom prst="swooshArrow">
            <a:avLst>
              <a:gd name="adj1" fmla="val 14690"/>
              <a:gd name="adj2" fmla="val 44083"/>
            </a:avLst>
          </a:prstGeom>
          <a:gradFill>
            <a:gsLst>
              <a:gs pos="0">
                <a:srgbClr val="C00000"/>
              </a:gs>
              <a:gs pos="92000">
                <a:schemeClr val="accent2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08104A-2123-2534-A8F6-634E97458751}"/>
              </a:ext>
            </a:extLst>
          </p:cNvPr>
          <p:cNvSpPr txBox="1"/>
          <p:nvPr/>
        </p:nvSpPr>
        <p:spPr>
          <a:xfrm>
            <a:off x="2435083" y="4132280"/>
            <a:ext cx="13136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00" b="1"/>
              <a:t>MIA Algorithm</a:t>
            </a:r>
            <a:endParaRPr kumimoji="1" lang="zh-CN" altLang="en-US" sz="1300" b="1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66DEC1-CF62-ABB2-9785-B9FC7D723D85}"/>
              </a:ext>
            </a:extLst>
          </p:cNvPr>
          <p:cNvSpPr txBox="1"/>
          <p:nvPr/>
        </p:nvSpPr>
        <p:spPr>
          <a:xfrm>
            <a:off x="907621" y="4340041"/>
            <a:ext cx="5164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detection performance of all baselines on LLaMA-2 w/ and w/o the proposed safeguard.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9197F87-F7F4-4A62-0DAD-9393033F74E2}"/>
              </a:ext>
            </a:extLst>
          </p:cNvPr>
          <p:cNvSpPr txBox="1"/>
          <p:nvPr/>
        </p:nvSpPr>
        <p:spPr>
          <a:xfrm>
            <a:off x="6626577" y="4340041"/>
            <a:ext cx="5630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of LLaMA-2 on the MMLU benchmark w/ and w/o safeguard across four different types of tasks.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0190F8-1367-9CF1-8171-C0AC24F62793}"/>
              </a:ext>
            </a:extLst>
          </p:cNvPr>
          <p:cNvSpPr txBox="1"/>
          <p:nvPr/>
        </p:nvSpPr>
        <p:spPr>
          <a:xfrm>
            <a:off x="2056913" y="1704155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Attack Performance</a:t>
            </a:r>
            <a:endParaRPr kumimoji="1"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A5E87A-A27A-0B41-D472-EEE4AF9AD1FF}"/>
              </a:ext>
            </a:extLst>
          </p:cNvPr>
          <p:cNvSpPr txBox="1"/>
          <p:nvPr/>
        </p:nvSpPr>
        <p:spPr>
          <a:xfrm>
            <a:off x="8175733" y="174134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LLM Performance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4478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F36AF-873E-B91B-F2CD-BD6E6F7D6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CEDE2B3-BC8B-CFD1-0449-83FC3FFBD67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035" y="937895"/>
            <a:ext cx="12145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MIA-Tuner can be a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benign defender</a:t>
            </a:r>
            <a:r>
              <a:rPr 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(against MIA-Tuner)!</a:t>
            </a:r>
          </a:p>
          <a:p>
            <a:pPr marL="742950" lvl="1" indent="-285750" defTabSz="914400">
              <a:buFont typeface="Wingdings" panose="05000000000000000000" pitchFamily="2" charset="2"/>
              <a:buChar char="Ø"/>
              <a:defRPr/>
            </a:pPr>
            <a:r>
              <a:rPr lang="en-US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Conduct after user fine-tuning (FT).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2BD5B6-A43B-C044-66E2-D3019A866A6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78547" y="5633573"/>
            <a:ext cx="10034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Analyses</a:t>
            </a:r>
            <a:endParaRPr lang="en-US" sz="2400" b="1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safeguard nearly not affects the FT performance (PPL) of a benign user!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safeguard can totally nullify attacks from MIA-Tuner!</a:t>
            </a:r>
            <a:endParaRPr lang="en-US" sz="200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6B9804C2-19E3-7AE8-F902-A5EBD7BCE2DC}"/>
              </a:ext>
            </a:extLst>
          </p:cNvPr>
          <p:cNvSpPr>
            <a:spLocks noGrp="1"/>
          </p:cNvSpPr>
          <p:nvPr>
            <p:ph sz="quarter" idx="10"/>
            <p:custDataLst>
              <p:tags r:id="rId3"/>
            </p:custDataLst>
          </p:nvPr>
        </p:nvSpPr>
        <p:spPr>
          <a:xfrm>
            <a:off x="723600" y="61200"/>
            <a:ext cx="11374755" cy="700405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Experiment: Defense Performance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B34C41-2467-6AE5-AD28-E2385F375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" b="636"/>
          <a:stretch/>
        </p:blipFill>
        <p:spPr>
          <a:xfrm>
            <a:off x="1651751" y="2180055"/>
            <a:ext cx="3539329" cy="28975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0991EA-8B2D-F0C5-B7B8-F167DCC58D5B}"/>
              </a:ext>
            </a:extLst>
          </p:cNvPr>
          <p:cNvSpPr/>
          <p:nvPr/>
        </p:nvSpPr>
        <p:spPr>
          <a:xfrm>
            <a:off x="2598233" y="3178270"/>
            <a:ext cx="858645" cy="553131"/>
          </a:xfrm>
          <a:prstGeom prst="rect">
            <a:avLst/>
          </a:prstGeom>
          <a:noFill/>
          <a:ln w="38100">
            <a:solidFill>
              <a:srgbClr val="C00000">
                <a:alpha val="30000"/>
              </a:srgbClr>
            </a:solidFill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270BF6-A30D-3912-7BE5-E736F7E7992B}"/>
              </a:ext>
            </a:extLst>
          </p:cNvPr>
          <p:cNvSpPr txBox="1"/>
          <p:nvPr/>
        </p:nvSpPr>
        <p:spPr>
          <a:xfrm>
            <a:off x="1078547" y="5129143"/>
            <a:ext cx="995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fine-tuning (FT) PPL of (a) the benign user and the detection AUC of (b) the malicious user across aligned and unaligned LLMs in three stages: Before FT, After FT (w/o Defender), After FT (w/ Defender).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B10AC7-1048-1573-A785-C1405EBA0B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" r="904"/>
          <a:stretch/>
        </p:blipFill>
        <p:spPr>
          <a:xfrm>
            <a:off x="6566038" y="2254807"/>
            <a:ext cx="3539329" cy="28756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9F6D6C-C3AC-3BB9-6679-FEC70F979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" b="2337"/>
          <a:stretch/>
        </p:blipFill>
        <p:spPr>
          <a:xfrm>
            <a:off x="2139206" y="1675334"/>
            <a:ext cx="7837848" cy="5145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52A32FB-D5DE-9935-778E-67B46922D1FD}"/>
              </a:ext>
            </a:extLst>
          </p:cNvPr>
          <p:cNvSpPr/>
          <p:nvPr/>
        </p:nvSpPr>
        <p:spPr>
          <a:xfrm>
            <a:off x="7563775" y="2362433"/>
            <a:ext cx="821943" cy="1059176"/>
          </a:xfrm>
          <a:prstGeom prst="rect">
            <a:avLst/>
          </a:prstGeom>
          <a:noFill/>
          <a:ln w="38100">
            <a:solidFill>
              <a:srgbClr val="C00000">
                <a:alpha val="30000"/>
              </a:srgbClr>
            </a:solidFill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FAFE35-8544-DE5C-6E75-17E758AC1AB9}"/>
              </a:ext>
            </a:extLst>
          </p:cNvPr>
          <p:cNvSpPr txBox="1"/>
          <p:nvPr/>
        </p:nvSpPr>
        <p:spPr>
          <a:xfrm>
            <a:off x="4313537" y="4682184"/>
            <a:ext cx="227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(Regular FT Dataset)</a:t>
            </a:r>
            <a:endParaRPr kumimoji="1"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4AD0E1-6D1D-2D34-BEAD-A0DFB9E853E3}"/>
              </a:ext>
            </a:extLst>
          </p:cNvPr>
          <p:cNvSpPr txBox="1"/>
          <p:nvPr/>
        </p:nvSpPr>
        <p:spPr>
          <a:xfrm>
            <a:off x="9397433" y="4709972"/>
            <a:ext cx="26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(Adversarial FT Dataset)</a:t>
            </a:r>
            <a:endParaRPr kumimoji="1"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形状 13">
            <a:extLst>
              <a:ext uri="{FF2B5EF4-FFF2-40B4-BE49-F238E27FC236}">
                <a16:creationId xmlns:a16="http://schemas.microsoft.com/office/drawing/2014/main" id="{7CE1D13A-622E-65EC-A26A-60BD979B8BF6}"/>
              </a:ext>
            </a:extLst>
          </p:cNvPr>
          <p:cNvSpPr/>
          <p:nvPr/>
        </p:nvSpPr>
        <p:spPr>
          <a:xfrm rot="15207068" flipH="1" flipV="1">
            <a:off x="7398062" y="2651535"/>
            <a:ext cx="1004864" cy="312716"/>
          </a:xfrm>
          <a:prstGeom prst="swooshArrow">
            <a:avLst>
              <a:gd name="adj1" fmla="val 14690"/>
              <a:gd name="adj2" fmla="val 44083"/>
            </a:avLst>
          </a:prstGeom>
          <a:gradFill>
            <a:gsLst>
              <a:gs pos="0">
                <a:srgbClr val="C00000"/>
              </a:gs>
              <a:gs pos="92000">
                <a:schemeClr val="accent2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30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861F-D8D3-9D07-17BF-B85A055AC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C7AB7AA-D949-C928-2C58-B47D33EC2BD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035" y="937895"/>
            <a:ext cx="12145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MIA-Tuner can be a </a:t>
            </a:r>
            <a:r>
              <a:rPr lang="en-US" sz="2400" b="1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universal attacker</a:t>
            </a:r>
            <a:r>
              <a:rPr lang="en-US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5214A0-CBAF-36C8-126F-23FFAC52944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2095" y="4998571"/>
            <a:ext cx="10034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proposed approach </a:t>
            </a:r>
            <a:r>
              <a:rPr lang="en-US" altLang="zh-CN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significantly</a:t>
            </a: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outperforms baselines across different </a:t>
            </a:r>
            <a:r>
              <a:rPr lang="en-US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parameter scales</a:t>
            </a: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and </a:t>
            </a:r>
            <a:r>
              <a:rPr lang="en-US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text lengths</a:t>
            </a: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for </a:t>
            </a:r>
            <a:r>
              <a:rPr lang="en-US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both aligned and unaligned</a:t>
            </a:r>
            <a:r>
              <a:rPr lang="en-US" sz="2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LLMs.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4F70CA17-2348-BA92-0B69-B77BD7609258}"/>
              </a:ext>
            </a:extLst>
          </p:cNvPr>
          <p:cNvSpPr>
            <a:spLocks noGrp="1"/>
          </p:cNvSpPr>
          <p:nvPr>
            <p:ph sz="quarter" idx="10"/>
            <p:custDataLst>
              <p:tags r:id="rId3"/>
            </p:custDataLst>
          </p:nvPr>
        </p:nvSpPr>
        <p:spPr>
          <a:xfrm>
            <a:off x="721995" y="60325"/>
            <a:ext cx="11374755" cy="700405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Experiment: Generalizability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7E1616-4D14-B6A7-C0EA-2E0B2A899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" b="2475"/>
          <a:stretch/>
        </p:blipFill>
        <p:spPr>
          <a:xfrm>
            <a:off x="721995" y="1651280"/>
            <a:ext cx="5237703" cy="26806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471782-0E0A-B514-2E87-2FD3D1499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" b="2745"/>
          <a:stretch/>
        </p:blipFill>
        <p:spPr>
          <a:xfrm>
            <a:off x="6704344" y="1680332"/>
            <a:ext cx="5084451" cy="26516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90241C-D9CE-0CF7-651B-0A1FF38D6B7B}"/>
              </a:ext>
            </a:extLst>
          </p:cNvPr>
          <p:cNvSpPr txBox="1"/>
          <p:nvPr/>
        </p:nvSpPr>
        <p:spPr>
          <a:xfrm>
            <a:off x="1865602" y="4361031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Different parameter scales</a:t>
            </a:r>
            <a:endParaRPr kumimoji="1" lang="zh-CN" altLang="en-US" b="1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C10A92-3340-B374-BC23-39E0970604D9}"/>
              </a:ext>
            </a:extLst>
          </p:cNvPr>
          <p:cNvSpPr txBox="1"/>
          <p:nvPr/>
        </p:nvSpPr>
        <p:spPr>
          <a:xfrm>
            <a:off x="8151839" y="437689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Different text length</a:t>
            </a:r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380340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AAA2D-51AA-32FD-8EB8-CA6BE7C41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1">
            <a:extLst>
              <a:ext uri="{FF2B5EF4-FFF2-40B4-BE49-F238E27FC236}">
                <a16:creationId xmlns:a16="http://schemas.microsoft.com/office/drawing/2014/main" id="{A877D7CD-726F-C7AF-D536-B776DB682551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721995" y="60325"/>
            <a:ext cx="11374755" cy="700405"/>
          </a:xfrm>
        </p:spPr>
        <p:txBody>
          <a:bodyPr wrap="square"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Experiment: Case Study on Commercial LLM</a:t>
            </a:r>
          </a:p>
        </p:txBody>
      </p:sp>
      <p:pic>
        <p:nvPicPr>
          <p:cNvPr id="3" name="MIA-Tuner">
            <a:hlinkClick r:id="" action="ppaction://media"/>
            <a:extLst>
              <a:ext uri="{FF2B5EF4-FFF2-40B4-BE49-F238E27FC236}">
                <a16:creationId xmlns:a16="http://schemas.microsoft.com/office/drawing/2014/main" id="{E5629127-7A63-F402-E18F-71D1EA6DE21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7716" y="1045403"/>
            <a:ext cx="10856568" cy="54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331A9-6738-4EC4-1225-B9A41A6F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A680B00-E35C-A7D3-FBF7-9453807E9F90}"/>
              </a:ext>
            </a:extLst>
          </p:cNvPr>
          <p:cNvSpPr/>
          <p:nvPr/>
        </p:nvSpPr>
        <p:spPr>
          <a:xfrm>
            <a:off x="4425951" y="238241"/>
            <a:ext cx="3340100" cy="760583"/>
          </a:xfrm>
          <a:custGeom>
            <a:avLst/>
            <a:gdLst/>
            <a:ahLst/>
            <a:cxnLst/>
            <a:rect l="l" t="t" r="r" b="b"/>
            <a:pathLst>
              <a:path w="1939826" h="441722">
                <a:moveTo>
                  <a:pt x="364629" y="55067"/>
                </a:moveTo>
                <a:cubicBezTo>
                  <a:pt x="353913" y="55067"/>
                  <a:pt x="344735" y="57101"/>
                  <a:pt x="337095" y="61168"/>
                </a:cubicBezTo>
                <a:cubicBezTo>
                  <a:pt x="329456" y="65236"/>
                  <a:pt x="323651" y="71140"/>
                  <a:pt x="319683" y="78879"/>
                </a:cubicBezTo>
                <a:cubicBezTo>
                  <a:pt x="315714" y="86618"/>
                  <a:pt x="313729" y="95945"/>
                  <a:pt x="313729" y="106859"/>
                </a:cubicBezTo>
                <a:lnTo>
                  <a:pt x="313729" y="334863"/>
                </a:lnTo>
                <a:cubicBezTo>
                  <a:pt x="313729" y="345777"/>
                  <a:pt x="315714" y="355104"/>
                  <a:pt x="319683" y="362843"/>
                </a:cubicBezTo>
                <a:cubicBezTo>
                  <a:pt x="323651" y="370582"/>
                  <a:pt x="329456" y="376486"/>
                  <a:pt x="337095" y="380554"/>
                </a:cubicBezTo>
                <a:cubicBezTo>
                  <a:pt x="344735" y="384622"/>
                  <a:pt x="353913" y="386656"/>
                  <a:pt x="364629" y="386656"/>
                </a:cubicBezTo>
                <a:cubicBezTo>
                  <a:pt x="375344" y="386656"/>
                  <a:pt x="384522" y="384622"/>
                  <a:pt x="392162" y="380554"/>
                </a:cubicBezTo>
                <a:cubicBezTo>
                  <a:pt x="399802" y="376486"/>
                  <a:pt x="405606" y="370582"/>
                  <a:pt x="409575" y="362843"/>
                </a:cubicBezTo>
                <a:cubicBezTo>
                  <a:pt x="413544" y="355104"/>
                  <a:pt x="415528" y="345777"/>
                  <a:pt x="415528" y="334863"/>
                </a:cubicBezTo>
                <a:lnTo>
                  <a:pt x="415528" y="106859"/>
                </a:lnTo>
                <a:cubicBezTo>
                  <a:pt x="415528" y="95945"/>
                  <a:pt x="413544" y="86618"/>
                  <a:pt x="409575" y="78879"/>
                </a:cubicBezTo>
                <a:cubicBezTo>
                  <a:pt x="405606" y="71140"/>
                  <a:pt x="399802" y="65236"/>
                  <a:pt x="392162" y="61168"/>
                </a:cubicBezTo>
                <a:cubicBezTo>
                  <a:pt x="384522" y="57101"/>
                  <a:pt x="375344" y="55067"/>
                  <a:pt x="364629" y="55067"/>
                </a:cubicBezTo>
                <a:close/>
                <a:moveTo>
                  <a:pt x="1494234" y="4465"/>
                </a:moveTo>
                <a:lnTo>
                  <a:pt x="1704380" y="4465"/>
                </a:lnTo>
                <a:lnTo>
                  <a:pt x="1704380" y="58043"/>
                </a:lnTo>
                <a:lnTo>
                  <a:pt x="1627584" y="58043"/>
                </a:lnTo>
                <a:lnTo>
                  <a:pt x="1627584" y="437257"/>
                </a:lnTo>
                <a:lnTo>
                  <a:pt x="1571030" y="437257"/>
                </a:lnTo>
                <a:lnTo>
                  <a:pt x="1571030" y="58043"/>
                </a:lnTo>
                <a:lnTo>
                  <a:pt x="1494234" y="58043"/>
                </a:lnTo>
                <a:close/>
                <a:moveTo>
                  <a:pt x="1247775" y="4465"/>
                </a:moveTo>
                <a:lnTo>
                  <a:pt x="1297186" y="4465"/>
                </a:lnTo>
                <a:lnTo>
                  <a:pt x="1406426" y="310501"/>
                </a:lnTo>
                <a:lnTo>
                  <a:pt x="1406426" y="4465"/>
                </a:lnTo>
                <a:lnTo>
                  <a:pt x="1460301" y="4465"/>
                </a:lnTo>
                <a:lnTo>
                  <a:pt x="1460301" y="436960"/>
                </a:lnTo>
                <a:lnTo>
                  <a:pt x="1410295" y="436960"/>
                </a:lnTo>
                <a:lnTo>
                  <a:pt x="1301651" y="140656"/>
                </a:lnTo>
                <a:lnTo>
                  <a:pt x="1301651" y="436960"/>
                </a:lnTo>
                <a:lnTo>
                  <a:pt x="1247775" y="436960"/>
                </a:lnTo>
                <a:close/>
                <a:moveTo>
                  <a:pt x="1019175" y="4465"/>
                </a:moveTo>
                <a:lnTo>
                  <a:pt x="1048643" y="4465"/>
                </a:lnTo>
                <a:lnTo>
                  <a:pt x="1075729" y="4465"/>
                </a:lnTo>
                <a:lnTo>
                  <a:pt x="1204912" y="4465"/>
                </a:lnTo>
                <a:lnTo>
                  <a:pt x="1204912" y="58043"/>
                </a:lnTo>
                <a:lnTo>
                  <a:pt x="1075729" y="58043"/>
                </a:lnTo>
                <a:lnTo>
                  <a:pt x="1075729" y="195560"/>
                </a:lnTo>
                <a:lnTo>
                  <a:pt x="1190030" y="195560"/>
                </a:lnTo>
                <a:lnTo>
                  <a:pt x="1190030" y="249138"/>
                </a:lnTo>
                <a:lnTo>
                  <a:pt x="1075729" y="249138"/>
                </a:lnTo>
                <a:lnTo>
                  <a:pt x="1075729" y="383679"/>
                </a:lnTo>
                <a:lnTo>
                  <a:pt x="1204912" y="383679"/>
                </a:lnTo>
                <a:lnTo>
                  <a:pt x="1204912" y="437257"/>
                </a:lnTo>
                <a:lnTo>
                  <a:pt x="1075729" y="437257"/>
                </a:lnTo>
                <a:lnTo>
                  <a:pt x="1048643" y="437257"/>
                </a:lnTo>
                <a:lnTo>
                  <a:pt x="1019175" y="437257"/>
                </a:lnTo>
                <a:close/>
                <a:moveTo>
                  <a:pt x="779859" y="4465"/>
                </a:moveTo>
                <a:lnTo>
                  <a:pt x="990004" y="4465"/>
                </a:lnTo>
                <a:lnTo>
                  <a:pt x="990004" y="58043"/>
                </a:lnTo>
                <a:lnTo>
                  <a:pt x="913209" y="58043"/>
                </a:lnTo>
                <a:lnTo>
                  <a:pt x="913209" y="437257"/>
                </a:lnTo>
                <a:lnTo>
                  <a:pt x="856654" y="437257"/>
                </a:lnTo>
                <a:lnTo>
                  <a:pt x="856654" y="58043"/>
                </a:lnTo>
                <a:lnTo>
                  <a:pt x="779859" y="58043"/>
                </a:lnTo>
                <a:close/>
                <a:moveTo>
                  <a:pt x="533400" y="4465"/>
                </a:moveTo>
                <a:lnTo>
                  <a:pt x="582811" y="4465"/>
                </a:lnTo>
                <a:lnTo>
                  <a:pt x="692051" y="310501"/>
                </a:lnTo>
                <a:lnTo>
                  <a:pt x="692051" y="4465"/>
                </a:lnTo>
                <a:lnTo>
                  <a:pt x="745926" y="4465"/>
                </a:lnTo>
                <a:lnTo>
                  <a:pt x="745926" y="436960"/>
                </a:lnTo>
                <a:lnTo>
                  <a:pt x="695920" y="436960"/>
                </a:lnTo>
                <a:lnTo>
                  <a:pt x="587276" y="140656"/>
                </a:lnTo>
                <a:lnTo>
                  <a:pt x="587276" y="436960"/>
                </a:lnTo>
                <a:lnTo>
                  <a:pt x="533400" y="436960"/>
                </a:lnTo>
                <a:close/>
                <a:moveTo>
                  <a:pt x="1835646" y="0"/>
                </a:moveTo>
                <a:cubicBezTo>
                  <a:pt x="1857474" y="0"/>
                  <a:pt x="1875978" y="3919"/>
                  <a:pt x="1891159" y="11758"/>
                </a:cubicBezTo>
                <a:cubicBezTo>
                  <a:pt x="1906339" y="19596"/>
                  <a:pt x="1917849" y="31105"/>
                  <a:pt x="1925687" y="46286"/>
                </a:cubicBezTo>
                <a:cubicBezTo>
                  <a:pt x="1933525" y="61466"/>
                  <a:pt x="1937444" y="79871"/>
                  <a:pt x="1937444" y="101501"/>
                </a:cubicBezTo>
                <a:lnTo>
                  <a:pt x="1937444" y="124123"/>
                </a:lnTo>
                <a:lnTo>
                  <a:pt x="1880890" y="124123"/>
                </a:lnTo>
                <a:lnTo>
                  <a:pt x="1880890" y="103882"/>
                </a:lnTo>
                <a:cubicBezTo>
                  <a:pt x="1880890" y="88007"/>
                  <a:pt x="1877020" y="75902"/>
                  <a:pt x="1869281" y="67568"/>
                </a:cubicBezTo>
                <a:cubicBezTo>
                  <a:pt x="1861542" y="59234"/>
                  <a:pt x="1850330" y="55067"/>
                  <a:pt x="1835646" y="55067"/>
                </a:cubicBezTo>
                <a:cubicBezTo>
                  <a:pt x="1819969" y="55067"/>
                  <a:pt x="1808013" y="59035"/>
                  <a:pt x="1799778" y="66973"/>
                </a:cubicBezTo>
                <a:cubicBezTo>
                  <a:pt x="1791543" y="74910"/>
                  <a:pt x="1787426" y="86221"/>
                  <a:pt x="1787426" y="100906"/>
                </a:cubicBezTo>
                <a:lnTo>
                  <a:pt x="1787426" y="127992"/>
                </a:lnTo>
                <a:cubicBezTo>
                  <a:pt x="1787426" y="138906"/>
                  <a:pt x="1790005" y="148084"/>
                  <a:pt x="1795165" y="155525"/>
                </a:cubicBezTo>
                <a:cubicBezTo>
                  <a:pt x="1800324" y="162967"/>
                  <a:pt x="1806773" y="168970"/>
                  <a:pt x="1814512" y="173534"/>
                </a:cubicBezTo>
                <a:cubicBezTo>
                  <a:pt x="1822251" y="178098"/>
                  <a:pt x="1832868" y="183356"/>
                  <a:pt x="1846362" y="189309"/>
                </a:cubicBezTo>
                <a:cubicBezTo>
                  <a:pt x="1847751" y="189905"/>
                  <a:pt x="1849040" y="190500"/>
                  <a:pt x="1850231" y="191095"/>
                </a:cubicBezTo>
                <a:cubicBezTo>
                  <a:pt x="1851422" y="191691"/>
                  <a:pt x="1852712" y="192286"/>
                  <a:pt x="1854101" y="192881"/>
                </a:cubicBezTo>
                <a:cubicBezTo>
                  <a:pt x="1855093" y="193278"/>
                  <a:pt x="1856135" y="193725"/>
                  <a:pt x="1857226" y="194221"/>
                </a:cubicBezTo>
                <a:cubicBezTo>
                  <a:pt x="1858317" y="194717"/>
                  <a:pt x="1859359" y="195163"/>
                  <a:pt x="1860351" y="195560"/>
                </a:cubicBezTo>
                <a:cubicBezTo>
                  <a:pt x="1877615" y="203299"/>
                  <a:pt x="1891506" y="210691"/>
                  <a:pt x="1902023" y="217736"/>
                </a:cubicBezTo>
                <a:cubicBezTo>
                  <a:pt x="1912541" y="224780"/>
                  <a:pt x="1921470" y="234950"/>
                  <a:pt x="1928812" y="248245"/>
                </a:cubicBezTo>
                <a:cubicBezTo>
                  <a:pt x="1936155" y="261541"/>
                  <a:pt x="1939826" y="278904"/>
                  <a:pt x="1939826" y="300335"/>
                </a:cubicBezTo>
                <a:lnTo>
                  <a:pt x="1939826" y="339924"/>
                </a:lnTo>
                <a:cubicBezTo>
                  <a:pt x="1939826" y="361752"/>
                  <a:pt x="1935807" y="380256"/>
                  <a:pt x="1927771" y="395436"/>
                </a:cubicBezTo>
                <a:cubicBezTo>
                  <a:pt x="1919734" y="410617"/>
                  <a:pt x="1907976" y="422126"/>
                  <a:pt x="1892498" y="429965"/>
                </a:cubicBezTo>
                <a:cubicBezTo>
                  <a:pt x="1877020" y="437803"/>
                  <a:pt x="1858169" y="441722"/>
                  <a:pt x="1835944" y="441722"/>
                </a:cubicBezTo>
                <a:cubicBezTo>
                  <a:pt x="1813322" y="441722"/>
                  <a:pt x="1794172" y="437803"/>
                  <a:pt x="1778496" y="429965"/>
                </a:cubicBezTo>
                <a:cubicBezTo>
                  <a:pt x="1762819" y="422126"/>
                  <a:pt x="1750913" y="410617"/>
                  <a:pt x="1742777" y="395436"/>
                </a:cubicBezTo>
                <a:cubicBezTo>
                  <a:pt x="1734641" y="380256"/>
                  <a:pt x="1730573" y="361752"/>
                  <a:pt x="1730573" y="339924"/>
                </a:cubicBezTo>
                <a:lnTo>
                  <a:pt x="1730573" y="318492"/>
                </a:lnTo>
                <a:lnTo>
                  <a:pt x="1787128" y="318492"/>
                </a:lnTo>
                <a:lnTo>
                  <a:pt x="1787128" y="337840"/>
                </a:lnTo>
                <a:cubicBezTo>
                  <a:pt x="1787128" y="353517"/>
                  <a:pt x="1791345" y="365572"/>
                  <a:pt x="1799778" y="374005"/>
                </a:cubicBezTo>
                <a:cubicBezTo>
                  <a:pt x="1808212" y="382439"/>
                  <a:pt x="1820267" y="386656"/>
                  <a:pt x="1835944" y="386656"/>
                </a:cubicBezTo>
                <a:cubicBezTo>
                  <a:pt x="1851223" y="386656"/>
                  <a:pt x="1862931" y="382488"/>
                  <a:pt x="1871067" y="374154"/>
                </a:cubicBezTo>
                <a:cubicBezTo>
                  <a:pt x="1879203" y="365820"/>
                  <a:pt x="1883271" y="353715"/>
                  <a:pt x="1883271" y="337840"/>
                </a:cubicBezTo>
                <a:lnTo>
                  <a:pt x="1883271" y="300038"/>
                </a:lnTo>
                <a:cubicBezTo>
                  <a:pt x="1883271" y="289520"/>
                  <a:pt x="1880691" y="280591"/>
                  <a:pt x="1875532" y="273249"/>
                </a:cubicBezTo>
                <a:cubicBezTo>
                  <a:pt x="1870372" y="265906"/>
                  <a:pt x="1863923" y="259904"/>
                  <a:pt x="1856184" y="255240"/>
                </a:cubicBezTo>
                <a:cubicBezTo>
                  <a:pt x="1848445" y="250577"/>
                  <a:pt x="1837730" y="245170"/>
                  <a:pt x="1824037" y="239018"/>
                </a:cubicBezTo>
                <a:cubicBezTo>
                  <a:pt x="1823640" y="238820"/>
                  <a:pt x="1823244" y="238671"/>
                  <a:pt x="1822847" y="238572"/>
                </a:cubicBezTo>
                <a:cubicBezTo>
                  <a:pt x="1822450" y="238472"/>
                  <a:pt x="1822053" y="238324"/>
                  <a:pt x="1821656" y="238125"/>
                </a:cubicBezTo>
                <a:lnTo>
                  <a:pt x="1817489" y="236339"/>
                </a:lnTo>
                <a:cubicBezTo>
                  <a:pt x="1799233" y="228005"/>
                  <a:pt x="1784300" y="219869"/>
                  <a:pt x="1772692" y="211931"/>
                </a:cubicBezTo>
                <a:cubicBezTo>
                  <a:pt x="1761083" y="203994"/>
                  <a:pt x="1751211" y="192981"/>
                  <a:pt x="1743075" y="178892"/>
                </a:cubicBezTo>
                <a:cubicBezTo>
                  <a:pt x="1734939" y="164802"/>
                  <a:pt x="1730871" y="146943"/>
                  <a:pt x="1730871" y="125313"/>
                </a:cubicBezTo>
                <a:lnTo>
                  <a:pt x="1730871" y="100310"/>
                </a:lnTo>
                <a:cubicBezTo>
                  <a:pt x="1730871" y="78879"/>
                  <a:pt x="1734889" y="60672"/>
                  <a:pt x="1742926" y="45690"/>
                </a:cubicBezTo>
                <a:cubicBezTo>
                  <a:pt x="1750963" y="30708"/>
                  <a:pt x="1762819" y="19348"/>
                  <a:pt x="1778496" y="11609"/>
                </a:cubicBezTo>
                <a:cubicBezTo>
                  <a:pt x="1794172" y="3870"/>
                  <a:pt x="1813222" y="0"/>
                  <a:pt x="1835646" y="0"/>
                </a:cubicBezTo>
                <a:close/>
                <a:moveTo>
                  <a:pt x="364629" y="0"/>
                </a:moveTo>
                <a:cubicBezTo>
                  <a:pt x="387251" y="0"/>
                  <a:pt x="406598" y="4217"/>
                  <a:pt x="422672" y="12650"/>
                </a:cubicBezTo>
                <a:cubicBezTo>
                  <a:pt x="438745" y="21084"/>
                  <a:pt x="450999" y="33437"/>
                  <a:pt x="459432" y="49709"/>
                </a:cubicBezTo>
                <a:cubicBezTo>
                  <a:pt x="467866" y="65981"/>
                  <a:pt x="472083" y="85626"/>
                  <a:pt x="472083" y="108645"/>
                </a:cubicBezTo>
                <a:lnTo>
                  <a:pt x="472083" y="333077"/>
                </a:lnTo>
                <a:cubicBezTo>
                  <a:pt x="472083" y="355898"/>
                  <a:pt x="467866" y="375444"/>
                  <a:pt x="459432" y="391716"/>
                </a:cubicBezTo>
                <a:cubicBezTo>
                  <a:pt x="450999" y="407988"/>
                  <a:pt x="438745" y="420390"/>
                  <a:pt x="422672" y="428923"/>
                </a:cubicBezTo>
                <a:cubicBezTo>
                  <a:pt x="406598" y="437456"/>
                  <a:pt x="387251" y="441722"/>
                  <a:pt x="364629" y="441722"/>
                </a:cubicBezTo>
                <a:cubicBezTo>
                  <a:pt x="342007" y="441722"/>
                  <a:pt x="322659" y="437456"/>
                  <a:pt x="306586" y="428923"/>
                </a:cubicBezTo>
                <a:cubicBezTo>
                  <a:pt x="290512" y="420390"/>
                  <a:pt x="278259" y="407988"/>
                  <a:pt x="269825" y="391716"/>
                </a:cubicBezTo>
                <a:cubicBezTo>
                  <a:pt x="261392" y="375444"/>
                  <a:pt x="257175" y="355898"/>
                  <a:pt x="257175" y="333077"/>
                </a:cubicBezTo>
                <a:lnTo>
                  <a:pt x="257175" y="108645"/>
                </a:lnTo>
                <a:cubicBezTo>
                  <a:pt x="257175" y="85626"/>
                  <a:pt x="261392" y="65981"/>
                  <a:pt x="269825" y="49709"/>
                </a:cubicBezTo>
                <a:cubicBezTo>
                  <a:pt x="278259" y="33437"/>
                  <a:pt x="290512" y="21084"/>
                  <a:pt x="306586" y="12650"/>
                </a:cubicBezTo>
                <a:cubicBezTo>
                  <a:pt x="322659" y="4217"/>
                  <a:pt x="342007" y="0"/>
                  <a:pt x="364629" y="0"/>
                </a:cubicBezTo>
                <a:close/>
                <a:moveTo>
                  <a:pt x="100608" y="0"/>
                </a:moveTo>
                <a:cubicBezTo>
                  <a:pt x="121840" y="0"/>
                  <a:pt x="139997" y="4366"/>
                  <a:pt x="155079" y="13097"/>
                </a:cubicBezTo>
                <a:cubicBezTo>
                  <a:pt x="170160" y="21828"/>
                  <a:pt x="181620" y="34479"/>
                  <a:pt x="189458" y="51048"/>
                </a:cubicBezTo>
                <a:cubicBezTo>
                  <a:pt x="197296" y="67618"/>
                  <a:pt x="201215" y="87511"/>
                  <a:pt x="201215" y="110728"/>
                </a:cubicBezTo>
                <a:lnTo>
                  <a:pt x="201215" y="129183"/>
                </a:lnTo>
                <a:lnTo>
                  <a:pt x="144065" y="129183"/>
                </a:lnTo>
                <a:lnTo>
                  <a:pt x="144065" y="110728"/>
                </a:lnTo>
                <a:cubicBezTo>
                  <a:pt x="144065" y="99020"/>
                  <a:pt x="142379" y="88999"/>
                  <a:pt x="139005" y="80665"/>
                </a:cubicBezTo>
                <a:cubicBezTo>
                  <a:pt x="135632" y="72331"/>
                  <a:pt x="130671" y="65981"/>
                  <a:pt x="124122" y="61615"/>
                </a:cubicBezTo>
                <a:cubicBezTo>
                  <a:pt x="117574" y="57249"/>
                  <a:pt x="109736" y="55067"/>
                  <a:pt x="100608" y="55067"/>
                </a:cubicBezTo>
                <a:cubicBezTo>
                  <a:pt x="91479" y="55067"/>
                  <a:pt x="83691" y="57249"/>
                  <a:pt x="77242" y="61615"/>
                </a:cubicBezTo>
                <a:cubicBezTo>
                  <a:pt x="70792" y="65981"/>
                  <a:pt x="65831" y="72331"/>
                  <a:pt x="62359" y="80665"/>
                </a:cubicBezTo>
                <a:cubicBezTo>
                  <a:pt x="58886" y="88999"/>
                  <a:pt x="57150" y="99120"/>
                  <a:pt x="57150" y="111026"/>
                </a:cubicBezTo>
                <a:lnTo>
                  <a:pt x="57150" y="330994"/>
                </a:lnTo>
                <a:cubicBezTo>
                  <a:pt x="57150" y="342702"/>
                  <a:pt x="58886" y="352723"/>
                  <a:pt x="62359" y="361057"/>
                </a:cubicBezTo>
                <a:cubicBezTo>
                  <a:pt x="65831" y="369392"/>
                  <a:pt x="70792" y="375742"/>
                  <a:pt x="77242" y="380107"/>
                </a:cubicBezTo>
                <a:cubicBezTo>
                  <a:pt x="83691" y="384473"/>
                  <a:pt x="91479" y="386656"/>
                  <a:pt x="100608" y="386656"/>
                </a:cubicBezTo>
                <a:cubicBezTo>
                  <a:pt x="109736" y="386656"/>
                  <a:pt x="117574" y="384473"/>
                  <a:pt x="124122" y="380107"/>
                </a:cubicBezTo>
                <a:cubicBezTo>
                  <a:pt x="130671" y="375742"/>
                  <a:pt x="135632" y="369392"/>
                  <a:pt x="139005" y="361057"/>
                </a:cubicBezTo>
                <a:cubicBezTo>
                  <a:pt x="142379" y="352723"/>
                  <a:pt x="144065" y="342702"/>
                  <a:pt x="144065" y="330994"/>
                </a:cubicBezTo>
                <a:lnTo>
                  <a:pt x="144065" y="312539"/>
                </a:lnTo>
                <a:lnTo>
                  <a:pt x="201215" y="312539"/>
                </a:lnTo>
                <a:lnTo>
                  <a:pt x="201215" y="330994"/>
                </a:lnTo>
                <a:cubicBezTo>
                  <a:pt x="201215" y="354211"/>
                  <a:pt x="197296" y="374104"/>
                  <a:pt x="189458" y="390674"/>
                </a:cubicBezTo>
                <a:cubicBezTo>
                  <a:pt x="181620" y="407243"/>
                  <a:pt x="170160" y="419894"/>
                  <a:pt x="155079" y="428625"/>
                </a:cubicBezTo>
                <a:cubicBezTo>
                  <a:pt x="139997" y="437356"/>
                  <a:pt x="121840" y="441722"/>
                  <a:pt x="100608" y="441722"/>
                </a:cubicBezTo>
                <a:cubicBezTo>
                  <a:pt x="79573" y="441722"/>
                  <a:pt x="61515" y="437356"/>
                  <a:pt x="46434" y="428625"/>
                </a:cubicBezTo>
                <a:cubicBezTo>
                  <a:pt x="31353" y="419894"/>
                  <a:pt x="19844" y="407243"/>
                  <a:pt x="11906" y="390674"/>
                </a:cubicBezTo>
                <a:cubicBezTo>
                  <a:pt x="3969" y="374104"/>
                  <a:pt x="0" y="354211"/>
                  <a:pt x="0" y="330994"/>
                </a:cubicBezTo>
                <a:lnTo>
                  <a:pt x="0" y="111026"/>
                </a:lnTo>
                <a:cubicBezTo>
                  <a:pt x="0" y="87610"/>
                  <a:pt x="3969" y="67618"/>
                  <a:pt x="11906" y="51048"/>
                </a:cubicBezTo>
                <a:cubicBezTo>
                  <a:pt x="19844" y="34479"/>
                  <a:pt x="31303" y="21828"/>
                  <a:pt x="46285" y="13097"/>
                </a:cubicBezTo>
                <a:cubicBezTo>
                  <a:pt x="61267" y="4366"/>
                  <a:pt x="79375" y="0"/>
                  <a:pt x="10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900B3D-AC5E-8B1C-8734-CFEF0A3DB96F}"/>
              </a:ext>
            </a:extLst>
          </p:cNvPr>
          <p:cNvSpPr txBox="1"/>
          <p:nvPr/>
        </p:nvSpPr>
        <p:spPr>
          <a:xfrm>
            <a:off x="4606931" y="523663"/>
            <a:ext cx="29781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US" sz="4000" b="1">
                <a:solidFill>
                  <a:srgbClr val="082E72"/>
                </a:solidFill>
                <a:latin typeface="Arial" panose="020B0604020202020204"/>
                <a:ea typeface="微软雅黑" panose="020B0503020204020204" charset="-122"/>
              </a:rPr>
              <a:t>CONTENTS</a:t>
            </a:r>
          </a:p>
        </p:txBody>
      </p:sp>
      <p:grpSp>
        <p:nvGrpSpPr>
          <p:cNvPr id="2" name="组合 14">
            <a:extLst>
              <a:ext uri="{FF2B5EF4-FFF2-40B4-BE49-F238E27FC236}">
                <a16:creationId xmlns:a16="http://schemas.microsoft.com/office/drawing/2014/main" id="{BF17E8FC-BFDC-6369-AE9D-B6FC5C137984}"/>
              </a:ext>
            </a:extLst>
          </p:cNvPr>
          <p:cNvGrpSpPr/>
          <p:nvPr/>
        </p:nvGrpSpPr>
        <p:grpSpPr>
          <a:xfrm>
            <a:off x="2462618" y="1071033"/>
            <a:ext cx="7266781" cy="0"/>
            <a:chOff x="962819" y="1555750"/>
            <a:chExt cx="7266781" cy="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20AE220-88FC-C1F0-81D9-88F6BCFCB6BC}"/>
                </a:ext>
              </a:extLst>
            </p:cNvPr>
            <p:cNvCxnSpPr/>
            <p:nvPr/>
          </p:nvCxnSpPr>
          <p:spPr>
            <a:xfrm>
              <a:off x="962819" y="1555750"/>
              <a:ext cx="2396331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2"/>
                  </a:gs>
                  <a:gs pos="50000">
                    <a:srgbClr val="082E72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313E05E-C79C-5408-9F2B-6471E4624FBB}"/>
                </a:ext>
              </a:extLst>
            </p:cNvPr>
            <p:cNvCxnSpPr/>
            <p:nvPr/>
          </p:nvCxnSpPr>
          <p:spPr>
            <a:xfrm>
              <a:off x="5833269" y="1555750"/>
              <a:ext cx="2396331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2"/>
                  </a:gs>
                  <a:gs pos="50000">
                    <a:srgbClr val="082E72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59">
            <a:extLst>
              <a:ext uri="{FF2B5EF4-FFF2-40B4-BE49-F238E27FC236}">
                <a16:creationId xmlns:a16="http://schemas.microsoft.com/office/drawing/2014/main" id="{45F2E52B-E6C6-0036-EE1B-52B74B8842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789153" y="1737851"/>
            <a:ext cx="6957753" cy="683642"/>
            <a:chOff x="2080527" y="2068635"/>
            <a:chExt cx="6957753" cy="683642"/>
          </a:xfrm>
        </p:grpSpPr>
        <p:sp>
          <p:nvSpPr>
            <p:cNvPr id="61" name="矩形: 圆角 54">
              <a:extLst>
                <a:ext uri="{FF2B5EF4-FFF2-40B4-BE49-F238E27FC236}">
                  <a16:creationId xmlns:a16="http://schemas.microsoft.com/office/drawing/2014/main" id="{DD78FAB4-B265-1B76-A04E-2F75C1C3EE3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080527" y="2068635"/>
              <a:ext cx="6957753" cy="683642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US" sz="160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0438AB8F-B5D7-66A9-0736-73FF9E1B513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194718" y="2168814"/>
              <a:ext cx="483286" cy="483284"/>
            </a:xfrm>
            <a:prstGeom prst="ellipse">
              <a:avLst/>
            </a:prstGeom>
            <a:solidFill>
              <a:srgbClr val="1A3F84"/>
            </a:solidFill>
            <a:ln w="31750">
              <a:solidFill>
                <a:srgbClr val="1A3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BFBA29E-05DD-A835-7CA0-0F87691DE43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910571" y="2148846"/>
              <a:ext cx="5639458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>
                <a:defRPr/>
              </a:pPr>
              <a:r>
                <a:rPr lang="en-US" sz="3200" b="1">
                  <a:solidFill>
                    <a:srgbClr val="1A3F84"/>
                  </a:solidFill>
                  <a:latin typeface="Calibri" panose="020F0502020204030204" pitchFamily="34" charset="0"/>
                  <a:ea typeface="微软雅黑" panose="020B0503020204020204" charset="-122"/>
                  <a:cs typeface="Calibri" panose="020F0502020204030204" pitchFamily="34" charset="0"/>
                </a:rPr>
                <a:t>Background</a:t>
              </a:r>
            </a:p>
          </p:txBody>
        </p:sp>
      </p:grpSp>
      <p:sp>
        <p:nvSpPr>
          <p:cNvPr id="22" name="矩形: 圆角 38">
            <a:extLst>
              <a:ext uri="{FF2B5EF4-FFF2-40B4-BE49-F238E27FC236}">
                <a16:creationId xmlns:a16="http://schemas.microsoft.com/office/drawing/2014/main" id="{D0D8CAF1-312D-F1B4-B3B8-EFC7BEB0D6B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88785" y="2598570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C7215AB-5EEF-5252-ABBF-B5A8D051F7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902982" y="2698746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2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A34114-4545-5977-77B9-95A2F82BBD7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18837" y="2678776"/>
            <a:ext cx="5335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Motivation &amp; Key Intuition</a:t>
            </a:r>
          </a:p>
        </p:txBody>
      </p:sp>
      <p:sp>
        <p:nvSpPr>
          <p:cNvPr id="27" name="矩形: 圆角 42">
            <a:extLst>
              <a:ext uri="{FF2B5EF4-FFF2-40B4-BE49-F238E27FC236}">
                <a16:creationId xmlns:a16="http://schemas.microsoft.com/office/drawing/2014/main" id="{98F29AA4-C73F-DDFD-1EBB-95C72706D43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788785" y="3430422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2D7E147-ABD2-6FF6-55E6-E05E9432739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02982" y="3530598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3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D04DE39-FB73-CDAA-4969-548393D3656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618835" y="3510627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Method</a:t>
            </a:r>
            <a:endParaRPr lang="en-US" sz="3200" b="1">
              <a:solidFill>
                <a:srgbClr val="1A3F84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12" name="矩形: 圆角 42">
            <a:extLst>
              <a:ext uri="{FF2B5EF4-FFF2-40B4-BE49-F238E27FC236}">
                <a16:creationId xmlns:a16="http://schemas.microsoft.com/office/drawing/2014/main" id="{27E3B6C0-6288-EE93-EBC8-C9DC5D7C36D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788785" y="4250842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A18172-EF9B-CCE5-7B4A-69501D205D3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902982" y="4351018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01B4DC-4A70-5845-4030-678E68DD00D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618835" y="4331047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Experiments</a:t>
            </a:r>
            <a:endParaRPr lang="en-US" sz="3200" b="1">
              <a:solidFill>
                <a:srgbClr val="1A3F84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6" name="矩形: 圆角 42">
            <a:extLst>
              <a:ext uri="{FF2B5EF4-FFF2-40B4-BE49-F238E27FC236}">
                <a16:creationId xmlns:a16="http://schemas.microsoft.com/office/drawing/2014/main" id="{901E1AD0-21F2-D2B8-F327-0EBE977B581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771640" y="5103647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16CFD68-FEA0-E389-DB28-0DB2ACF8048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2885837" y="5203823"/>
            <a:ext cx="483287" cy="483284"/>
          </a:xfrm>
          <a:prstGeom prst="ellipse">
            <a:avLst/>
          </a:prstGeom>
          <a:solidFill>
            <a:srgbClr val="C00000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5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EFBEED-0CD7-5C82-F3CB-C95C91BE880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01690" y="5183852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Limitations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4229790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721995" y="60325"/>
            <a:ext cx="11374755" cy="755650"/>
          </a:xfrm>
        </p:spPr>
        <p:txBody>
          <a:bodyPr wrap="square"/>
          <a:lstStyle/>
          <a:p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Limitations &amp; Conclusion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3085" y="1097915"/>
            <a:ext cx="11086465" cy="46474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marL="800100" lvl="1" indent="-342900">
              <a:buFont typeface="Wingdings" panose="05000000000000000000" charset="0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MIA-Tuner still requires an additional fine-tuning process.</a:t>
            </a:r>
          </a:p>
          <a:p>
            <a:pPr marL="800100" lvl="1" indent="-342900">
              <a:buFont typeface="Wingdings" panose="05000000000000000000" charset="0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MIA-Tuner may be overestimated due to a distribution shift, e.g., members and non-members are seemingly drawn from identical domain but with different temporal ranges. [1].</a:t>
            </a:r>
          </a:p>
          <a:p>
            <a:pPr marL="800100" lvl="1" indent="-342900">
              <a:buFont typeface="Wingdings" panose="05000000000000000000" charset="0"/>
              <a:buChar char="ü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800100" lvl="1" indent="-342900">
              <a:buFont typeface="Wingdings" panose="05000000000000000000" charset="0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more up-to-date benchmark.</a:t>
            </a:r>
          </a:p>
          <a:p>
            <a:pPr marL="800100" lvl="1" indent="-342900">
              <a:buFont typeface="Wingdings" panose="05000000000000000000" charset="0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novel MIA paradigm via instructing LLM itself.</a:t>
            </a:r>
          </a:p>
          <a:p>
            <a:pPr marL="800100" lvl="1" indent="-342900">
              <a:buFont typeface="Wingdings" panose="05000000000000000000" charset="0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an effective and benign safeguard for defending existing MIAs and MIA-Tuner.</a:t>
            </a:r>
          </a:p>
          <a:p>
            <a:pPr marL="800100" lvl="1" indent="-342900">
              <a:buFont typeface="Wingdings" panose="05000000000000000000" charset="0"/>
              <a:buChar char="ü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156FEB-8BC9-452B-E3D3-CB67820B2B91}"/>
              </a:ext>
            </a:extLst>
          </p:cNvPr>
          <p:cNvSpPr txBox="1"/>
          <p:nvPr/>
        </p:nvSpPr>
        <p:spPr>
          <a:xfrm>
            <a:off x="1322294" y="6615572"/>
            <a:ext cx="6415539" cy="25391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kumimoji="1" lang="en-US" altLang="zh-CN" sz="1050"/>
              <a:t>[1] Duan, Michael, et al. "Do membership inference attacks work on large language models?." COLM’24.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93766" y="4089400"/>
            <a:ext cx="11008426" cy="2489200"/>
          </a:xfrm>
          <a:prstGeom prst="rect">
            <a:avLst/>
          </a:prstGeom>
          <a:gradFill>
            <a:gsLst>
              <a:gs pos="100000">
                <a:schemeClr val="accent3">
                  <a:alpha val="77000"/>
                </a:schemeClr>
              </a:gs>
              <a:gs pos="0">
                <a:schemeClr val="accent3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组合 5"/>
          <p:cNvGrpSpPr/>
          <p:nvPr/>
        </p:nvGrpSpPr>
        <p:grpSpPr>
          <a:xfrm>
            <a:off x="3631538" y="4089400"/>
            <a:ext cx="4928924" cy="0"/>
            <a:chOff x="60960" y="800100"/>
            <a:chExt cx="8475633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720132" y="800100"/>
              <a:ext cx="7816461" cy="0"/>
            </a:xfrm>
            <a:prstGeom prst="line">
              <a:avLst/>
            </a:prstGeom>
            <a:ln w="508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0960" y="800100"/>
              <a:ext cx="401320" cy="0"/>
            </a:xfrm>
            <a:prstGeom prst="line">
              <a:avLst/>
            </a:prstGeom>
            <a:ln w="508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2120900" y="1398191"/>
            <a:ext cx="7950200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000" b="1">
                <a:solidFill>
                  <a:schemeClr val="accent2"/>
                </a:solidFill>
              </a:rPr>
              <a:t>Thanks for your attention!</a:t>
            </a:r>
          </a:p>
        </p:txBody>
      </p:sp>
      <p:pic>
        <p:nvPicPr>
          <p:cNvPr id="2" name="图片 1" descr="形状&#10;&#10;AI 生成的内容可能不正确。">
            <a:extLst>
              <a:ext uri="{FF2B5EF4-FFF2-40B4-BE49-F238E27FC236}">
                <a16:creationId xmlns:a16="http://schemas.microsoft.com/office/drawing/2014/main" id="{1CEC2527-D8ED-56B8-FA24-A26A7100F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67" y="4756622"/>
            <a:ext cx="1691904" cy="1691904"/>
          </a:xfrm>
          <a:prstGeom prst="rect">
            <a:avLst/>
          </a:prstGeom>
        </p:spPr>
      </p:pic>
      <p:pic>
        <p:nvPicPr>
          <p:cNvPr id="7" name="图片 6" descr="图标&#10;&#10;AI 生成的内容可能不正确。">
            <a:extLst>
              <a:ext uri="{FF2B5EF4-FFF2-40B4-BE49-F238E27FC236}">
                <a16:creationId xmlns:a16="http://schemas.microsoft.com/office/drawing/2014/main" id="{96550739-33F0-0F22-EA40-F82C32773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01" y="4756622"/>
            <a:ext cx="1691904" cy="1691904"/>
          </a:xfrm>
          <a:prstGeom prst="rect">
            <a:avLst/>
          </a:prstGeom>
        </p:spPr>
      </p:pic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EA01ED0-E7D3-9555-A874-9AE81D353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18" y="4756623"/>
            <a:ext cx="1691903" cy="16919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161E966-0BB3-8C95-87F4-C80964EDC5A0}"/>
              </a:ext>
            </a:extLst>
          </p:cNvPr>
          <p:cNvSpPr txBox="1"/>
          <p:nvPr/>
        </p:nvSpPr>
        <p:spPr>
          <a:xfrm>
            <a:off x="980558" y="441458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Code Repo</a:t>
            </a:r>
            <a:endParaRPr kumimoji="1"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 descr="QR 代码&#10;&#10;AI 生成的内容可能不正确。">
            <a:extLst>
              <a:ext uri="{FF2B5EF4-FFF2-40B4-BE49-F238E27FC236}">
                <a16:creationId xmlns:a16="http://schemas.microsoft.com/office/drawing/2014/main" id="{DBD3B227-1489-48C1-2C4D-7EBF36C54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85" y="4756623"/>
            <a:ext cx="1691902" cy="16919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055DE7E-2D89-38D9-3E03-59E8514BC8A5}"/>
              </a:ext>
            </a:extLst>
          </p:cNvPr>
          <p:cNvSpPr txBox="1"/>
          <p:nvPr/>
        </p:nvSpPr>
        <p:spPr>
          <a:xfrm>
            <a:off x="3406126" y="4414586"/>
            <a:ext cx="1010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13BE33-0DCD-84D6-0455-739148EEDC49}"/>
              </a:ext>
            </a:extLst>
          </p:cNvPr>
          <p:cNvSpPr txBox="1"/>
          <p:nvPr/>
        </p:nvSpPr>
        <p:spPr>
          <a:xfrm>
            <a:off x="5717944" y="4414586"/>
            <a:ext cx="840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endParaRPr kumimoji="1"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B25B02-D941-AD9E-FFE1-E9A10F48EA9E}"/>
              </a:ext>
            </a:extLst>
          </p:cNvPr>
          <p:cNvSpPr txBox="1"/>
          <p:nvPr/>
        </p:nvSpPr>
        <p:spPr>
          <a:xfrm>
            <a:off x="7726762" y="4414586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  <a:endParaRPr kumimoji="1"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 descr="QR 代码&#10;&#10;AI 生成的内容可能不正确。">
            <a:extLst>
              <a:ext uri="{FF2B5EF4-FFF2-40B4-BE49-F238E27FC236}">
                <a16:creationId xmlns:a16="http://schemas.microsoft.com/office/drawing/2014/main" id="{4284B938-4B57-CE10-4263-2784B8D2C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971" y="4756622"/>
            <a:ext cx="1691903" cy="16919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61187C0-89B9-0982-D9B9-EF3DBB7A55A5}"/>
              </a:ext>
            </a:extLst>
          </p:cNvPr>
          <p:cNvSpPr txBox="1"/>
          <p:nvPr/>
        </p:nvSpPr>
        <p:spPr>
          <a:xfrm>
            <a:off x="10138689" y="4426492"/>
            <a:ext cx="1010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Wechat</a:t>
            </a:r>
            <a:endParaRPr kumimoji="1"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E0A4A5-51A1-BA8D-424D-9A88FF8B255C}"/>
              </a:ext>
            </a:extLst>
          </p:cNvPr>
          <p:cNvSpPr txBox="1"/>
          <p:nvPr/>
        </p:nvSpPr>
        <p:spPr>
          <a:xfrm>
            <a:off x="4653137" y="3528140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kumimoji="1" lang="en-US" altLang="zh-CN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wjfu99@outlook.com</a:t>
            </a:r>
            <a:endParaRPr kumimoji="1" lang="zh-CN" altLang="en-US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0E465-4DFF-EF2B-86B1-13E172E04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>
            <a:extLst>
              <a:ext uri="{FF2B5EF4-FFF2-40B4-BE49-F238E27FC236}">
                <a16:creationId xmlns:a16="http://schemas.microsoft.com/office/drawing/2014/main" id="{C8B721D1-A1F4-5529-DFA1-636A28C986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1995" y="60325"/>
            <a:ext cx="10608945" cy="700405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17A620-B6D1-8BFC-01B8-6B7D0FFBF0F9}"/>
              </a:ext>
            </a:extLst>
          </p:cNvPr>
          <p:cNvSpPr txBox="1"/>
          <p:nvPr/>
        </p:nvSpPr>
        <p:spPr>
          <a:xfrm>
            <a:off x="109855" y="1052831"/>
            <a:ext cx="9616036" cy="567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Large  Language Models (LLMs)</a:t>
            </a:r>
          </a:p>
        </p:txBody>
      </p:sp>
      <p:graphicFrame>
        <p:nvGraphicFramePr>
          <p:cNvPr id="2" name="table 258">
            <a:extLst>
              <a:ext uri="{FF2B5EF4-FFF2-40B4-BE49-F238E27FC236}">
                <a16:creationId xmlns:a16="http://schemas.microsoft.com/office/drawing/2014/main" id="{CB68141A-E1C8-0F0F-F2D0-6CFB159AF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40092"/>
              </p:ext>
            </p:extLst>
          </p:nvPr>
        </p:nvGraphicFramePr>
        <p:xfrm>
          <a:off x="839642" y="1744896"/>
          <a:ext cx="4573929" cy="3905482"/>
        </p:xfrm>
        <a:graphic>
          <a:graphicData uri="http://schemas.openxmlformats.org/drawingml/2006/table">
            <a:tbl>
              <a:tblPr/>
              <a:tblGrid>
                <a:gridCol w="585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8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44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39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39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9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39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2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sz="180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39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9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39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72">
            <a:extLst>
              <a:ext uri="{FF2B5EF4-FFF2-40B4-BE49-F238E27FC236}">
                <a16:creationId xmlns:a16="http://schemas.microsoft.com/office/drawing/2014/main" id="{B6201683-604E-0C62-F6A1-387C02E7C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767314"/>
              </p:ext>
            </p:extLst>
          </p:nvPr>
        </p:nvGraphicFramePr>
        <p:xfrm>
          <a:off x="6848136" y="1744896"/>
          <a:ext cx="4573929" cy="3905482"/>
        </p:xfrm>
        <a:graphic>
          <a:graphicData uri="http://schemas.openxmlformats.org/drawingml/2006/table">
            <a:tbl>
              <a:tblPr/>
              <a:tblGrid>
                <a:gridCol w="3880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893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sz="100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6552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sz="100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9050" cap="flat" cmpd="sng" algn="ctr">
                      <a:solidFill>
                        <a:srgbClr val="0039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39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39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2" descr="statistic">
            <a:extLst>
              <a:ext uri="{FF2B5EF4-FFF2-40B4-BE49-F238E27FC236}">
                <a16:creationId xmlns:a16="http://schemas.microsoft.com/office/drawing/2014/main" id="{F215C105-D903-B948-5789-091B0119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947" y="2150888"/>
            <a:ext cx="1960766" cy="19459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9C756-B021-EDDE-80FB-4540E2C23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36" y="2254803"/>
            <a:ext cx="4207841" cy="21506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118">
            <a:extLst>
              <a:ext uri="{FF2B5EF4-FFF2-40B4-BE49-F238E27FC236}">
                <a16:creationId xmlns:a16="http://schemas.microsoft.com/office/drawing/2014/main" id="{9151849F-1B1F-879F-59C4-9C5B8B0DD3ED}"/>
              </a:ext>
            </a:extLst>
          </p:cNvPr>
          <p:cNvSpPr/>
          <p:nvPr/>
        </p:nvSpPr>
        <p:spPr>
          <a:xfrm>
            <a:off x="1989683" y="6032038"/>
            <a:ext cx="8212633" cy="4616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133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ctr" rtl="0" eaLnBrk="0">
              <a:lnSpc>
                <a:spcPct val="97000"/>
              </a:lnSpc>
              <a:tabLst/>
            </a:pPr>
            <a:r>
              <a:rPr lang="en-US" altLang="zh-CN" sz="2400" b="1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The training corpus scale is exponentially rising!</a:t>
            </a:r>
            <a:endParaRPr sz="900" dirty="0">
              <a:solidFill>
                <a:srgbClr val="C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F312AF84-4CBC-0663-82D1-2B7CDED812DE}"/>
              </a:ext>
            </a:extLst>
          </p:cNvPr>
          <p:cNvSpPr txBox="1"/>
          <p:nvPr/>
        </p:nvSpPr>
        <p:spPr>
          <a:xfrm>
            <a:off x="8025414" y="1554982"/>
            <a:ext cx="2176902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00" b="1" kern="0" spc="80">
                <a:solidFill>
                  <a:srgbClr val="C00000"/>
                </a:solidFill>
                <a:latin typeface="Microsoft YaHei"/>
                <a:ea typeface="Microsoft YaHei"/>
              </a:rPr>
              <a:t>Training Data</a:t>
            </a:r>
            <a:endParaRPr lang="en-US" sz="1900">
              <a:solidFill>
                <a:srgbClr val="C00000"/>
              </a:solidFill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5AD2C5B6-BACB-1E4A-D3F0-CC510909FB70}"/>
              </a:ext>
            </a:extLst>
          </p:cNvPr>
          <p:cNvSpPr txBox="1"/>
          <p:nvPr/>
        </p:nvSpPr>
        <p:spPr>
          <a:xfrm>
            <a:off x="2281565" y="1581645"/>
            <a:ext cx="1697291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" b="1" kern="0" spc="80">
                <a:solidFill>
                  <a:srgbClr val="00397E"/>
                </a:solidFill>
                <a:latin typeface="Microsoft YaHei"/>
                <a:ea typeface="Microsoft YaHei"/>
                <a:cs typeface="Microsoft YaHei"/>
              </a:rPr>
              <a:t>Parameters</a:t>
            </a:r>
            <a:endParaRPr lang="en-US" sz="1900">
              <a:solidFill>
                <a:srgbClr val="00397E"/>
              </a:solidFill>
            </a:endParaRPr>
          </a:p>
        </p:txBody>
      </p:sp>
      <p:pic>
        <p:nvPicPr>
          <p:cNvPr id="28" name="picture 318">
            <a:extLst>
              <a:ext uri="{FF2B5EF4-FFF2-40B4-BE49-F238E27FC236}">
                <a16:creationId xmlns:a16="http://schemas.microsoft.com/office/drawing/2014/main" id="{803D4FFB-C8BD-FBDC-F0C2-9AABB88B8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306" y="3304353"/>
            <a:ext cx="396240" cy="534161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2A869FB1-AF26-B1A5-4873-1BE36052EBD9}"/>
              </a:ext>
            </a:extLst>
          </p:cNvPr>
          <p:cNvSpPr txBox="1"/>
          <p:nvPr/>
        </p:nvSpPr>
        <p:spPr>
          <a:xfrm>
            <a:off x="5471200" y="381421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Require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1A6B9E7E-DBC8-20EE-76D8-28F675E85E2E}"/>
              </a:ext>
            </a:extLst>
          </p:cNvPr>
          <p:cNvSpPr txBox="1"/>
          <p:nvPr/>
        </p:nvSpPr>
        <p:spPr>
          <a:xfrm>
            <a:off x="1246437" y="4588969"/>
            <a:ext cx="4214936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eaLnBrk="0">
              <a:lnSpc>
                <a:spcPct val="150000"/>
              </a:lnSpc>
              <a:buFont typeface="Wingdings" pitchFamily="2" charset="2"/>
              <a:buChar char="p"/>
            </a:pPr>
            <a:r>
              <a:rPr lang="en-US" b="1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Increase by over a </a:t>
            </a:r>
            <a:r>
              <a:rPr lang="en-US" b="1" kern="0" spc="-10">
                <a:solidFill>
                  <a:srgbClr val="00397E"/>
                </a:solidFill>
                <a:latin typeface="Microsoft YaHei"/>
                <a:ea typeface="Microsoft YaHei"/>
              </a:rPr>
              <a:t>hundredfold</a:t>
            </a:r>
          </a:p>
          <a:p>
            <a:pPr marL="285750" indent="-285750" eaLnBrk="0">
              <a:lnSpc>
                <a:spcPct val="150000"/>
              </a:lnSpc>
              <a:buFont typeface="Wingdings" pitchFamily="2" charset="2"/>
              <a:buChar char="p"/>
            </a:pPr>
            <a:r>
              <a:rPr lang="en-US" b="1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Reach to </a:t>
            </a:r>
            <a:r>
              <a:rPr lang="en-US" b="1" kern="0" spc="-10">
                <a:solidFill>
                  <a:srgbClr val="00397E"/>
                </a:solidFill>
                <a:latin typeface="Microsoft YaHei"/>
                <a:ea typeface="Microsoft YaHei"/>
              </a:rPr>
              <a:t>trillion</a:t>
            </a:r>
            <a:r>
              <a:rPr lang="en-US" b="1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 level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E1582D54-10C8-1E4B-40CB-9312A26622EE}"/>
              </a:ext>
            </a:extLst>
          </p:cNvPr>
          <p:cNvSpPr txBox="1"/>
          <p:nvPr/>
        </p:nvSpPr>
        <p:spPr>
          <a:xfrm>
            <a:off x="7365333" y="4567611"/>
            <a:ext cx="3732753" cy="900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eaLnBrk="0">
              <a:lnSpc>
                <a:spcPct val="150000"/>
              </a:lnSpc>
              <a:buFont typeface="Wingdings" pitchFamily="2" charset="2"/>
              <a:buChar char="p"/>
            </a:pPr>
            <a:r>
              <a:rPr lang="en-US" b="1" kern="0" spc="-10">
                <a:solidFill>
                  <a:srgbClr val="C00000"/>
                </a:solidFill>
                <a:latin typeface="Microsoft YaHei"/>
                <a:ea typeface="Microsoft YaHei"/>
              </a:rPr>
              <a:t>Massive</a:t>
            </a:r>
            <a:r>
              <a:rPr lang="en-US" b="1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 and </a:t>
            </a:r>
            <a:r>
              <a:rPr lang="en-US" b="1" kern="0" spc="-10">
                <a:solidFill>
                  <a:srgbClr val="C00000"/>
                </a:solidFill>
                <a:latin typeface="Microsoft YaHei"/>
                <a:ea typeface="Microsoft YaHei"/>
              </a:rPr>
              <a:t>diverse</a:t>
            </a:r>
            <a:r>
              <a:rPr lang="en-US" b="1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 sources</a:t>
            </a:r>
          </a:p>
          <a:p>
            <a:pPr marL="285750" indent="-285750" eaLnBrk="0">
              <a:lnSpc>
                <a:spcPct val="150000"/>
              </a:lnSpc>
              <a:buFont typeface="Wingdings" pitchFamily="2" charset="2"/>
              <a:buChar char="p"/>
            </a:pPr>
            <a:r>
              <a:rPr lang="en-US" b="1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Reach t</a:t>
            </a:r>
            <a:r>
              <a:rPr lang="en-US" b="1" kern="0" spc="-10">
                <a:solidFill>
                  <a:srgbClr val="000000">
                    <a:alpha val="100000"/>
                  </a:srgbClr>
                </a:solidFill>
                <a:latin typeface="+mn-ea"/>
              </a:rPr>
              <a:t>o </a:t>
            </a:r>
            <a:r>
              <a:rPr lang="en-US" b="1" kern="0" spc="-1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1,000,000 GB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A6D55775-50D0-75BB-FE82-E7333258E753}"/>
              </a:ext>
            </a:extLst>
          </p:cNvPr>
          <p:cNvCxnSpPr>
            <a:cxnSpLocks/>
          </p:cNvCxnSpPr>
          <p:nvPr/>
        </p:nvCxnSpPr>
        <p:spPr>
          <a:xfrm flipV="1">
            <a:off x="1316307" y="2079111"/>
            <a:ext cx="0" cy="20379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4E76E73-9A9C-6D18-CD51-38D998B31E0A}"/>
              </a:ext>
            </a:extLst>
          </p:cNvPr>
          <p:cNvSpPr txBox="1"/>
          <p:nvPr/>
        </p:nvSpPr>
        <p:spPr>
          <a:xfrm>
            <a:off x="1316307" y="1949196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rgbClr val="00397E"/>
                </a:solidFill>
              </a:rPr>
              <a:t>Model Scale</a:t>
            </a:r>
            <a:endParaRPr kumimoji="1" lang="zh-CN" altLang="en-US" sz="1200">
              <a:solidFill>
                <a:srgbClr val="00397E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41B814F-CAA7-364F-F556-15AF409E0690}"/>
              </a:ext>
            </a:extLst>
          </p:cNvPr>
          <p:cNvSpPr txBox="1"/>
          <p:nvPr/>
        </p:nvSpPr>
        <p:spPr>
          <a:xfrm>
            <a:off x="7522598" y="4117041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rgbClr val="00397E"/>
                </a:solidFill>
              </a:rPr>
              <a:t>Data Source</a:t>
            </a:r>
            <a:endParaRPr kumimoji="1" lang="zh-CN" altLang="en-US" sz="1200">
              <a:solidFill>
                <a:srgbClr val="00397E"/>
              </a:solidFill>
            </a:endParaRPr>
          </a:p>
        </p:txBody>
      </p:sp>
      <p:graphicFrame>
        <p:nvGraphicFramePr>
          <p:cNvPr id="43" name="图表 42">
            <a:extLst>
              <a:ext uri="{FF2B5EF4-FFF2-40B4-BE49-F238E27FC236}">
                <a16:creationId xmlns:a16="http://schemas.microsoft.com/office/drawing/2014/main" id="{B0527D79-9F8D-458A-6445-C764F2689D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28366"/>
              </p:ext>
            </p:extLst>
          </p:nvPr>
        </p:nvGraphicFramePr>
        <p:xfrm>
          <a:off x="9056229" y="2363478"/>
          <a:ext cx="2377341" cy="2116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29026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64ADB-25BB-12EB-EA27-A80486AD3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61F3F50-D3C5-1C84-B906-82DA5FF125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1995" y="60325"/>
            <a:ext cx="10608945" cy="700405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8B46F9-06CA-0C0F-B73B-01A4397BFF4B}"/>
              </a:ext>
            </a:extLst>
          </p:cNvPr>
          <p:cNvSpPr txBox="1"/>
          <p:nvPr/>
        </p:nvSpPr>
        <p:spPr>
          <a:xfrm>
            <a:off x="109855" y="1052831"/>
            <a:ext cx="9616036" cy="567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Large  Language Models (LLMs)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93A9485-C2E4-6DD9-CFE1-EA93843B97A9}"/>
              </a:ext>
            </a:extLst>
          </p:cNvPr>
          <p:cNvSpPr/>
          <p:nvPr/>
        </p:nvSpPr>
        <p:spPr>
          <a:xfrm>
            <a:off x="5018930" y="1876941"/>
            <a:ext cx="6218737" cy="3993940"/>
          </a:xfrm>
          <a:prstGeom prst="ellipse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18">
            <a:extLst>
              <a:ext uri="{FF2B5EF4-FFF2-40B4-BE49-F238E27FC236}">
                <a16:creationId xmlns:a16="http://schemas.microsoft.com/office/drawing/2014/main" id="{CCD1E7D4-9AF2-3762-EA69-E517BAFDDC28}"/>
              </a:ext>
            </a:extLst>
          </p:cNvPr>
          <p:cNvSpPr/>
          <p:nvPr/>
        </p:nvSpPr>
        <p:spPr>
          <a:xfrm>
            <a:off x="1027120" y="6017075"/>
            <a:ext cx="10137759" cy="4616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1337"/>
              </a:lnSpc>
              <a:tabLst/>
            </a:pPr>
            <a:endParaRPr lang="zh-CN" altLang="en-US" sz="100">
              <a:latin typeface="Arial"/>
              <a:ea typeface="Arial"/>
              <a:cs typeface="Arial"/>
            </a:endParaRPr>
          </a:p>
          <a:p>
            <a:pPr marL="12700" algn="ctr" rtl="0" eaLnBrk="0">
              <a:lnSpc>
                <a:spcPct val="97000"/>
              </a:lnSpc>
              <a:tabLst/>
            </a:pPr>
            <a:r>
              <a:rPr lang="en-US" altLang="zh-CN" sz="2400" b="1" kern="0">
                <a:latin typeface="Microsoft YaHei"/>
                <a:ea typeface="Microsoft YaHei"/>
                <a:cs typeface="Times New Roman"/>
              </a:rPr>
              <a:t>Emerging Risks in Privacy and Copyright, how to detect them?</a:t>
            </a:r>
            <a:endParaRPr lang="zh-CN" altLang="en-US" sz="9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CAAEE5-C201-F071-4F23-2A24769BD1FB}"/>
              </a:ext>
            </a:extLst>
          </p:cNvPr>
          <p:cNvSpPr/>
          <p:nvPr/>
        </p:nvSpPr>
        <p:spPr>
          <a:xfrm>
            <a:off x="770527" y="2465387"/>
            <a:ext cx="3468715" cy="2359413"/>
          </a:xfrm>
          <a:prstGeom prst="ellipse">
            <a:avLst/>
          </a:prstGeom>
          <a:solidFill>
            <a:srgbClr val="00397E">
              <a:alpha val="15000"/>
            </a:srgbClr>
          </a:solidFill>
          <a:ln w="25400">
            <a:solidFill>
              <a:srgbClr val="0039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97E"/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3CE0BC5-4D60-574D-F184-A5D71733F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15" y="3663891"/>
            <a:ext cx="805672" cy="7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B36C0823-168B-02AB-0D9A-E59CC2303913}"/>
              </a:ext>
            </a:extLst>
          </p:cNvPr>
          <p:cNvSpPr txBox="1"/>
          <p:nvPr/>
        </p:nvSpPr>
        <p:spPr>
          <a:xfrm>
            <a:off x="1469422" y="2646962"/>
            <a:ext cx="220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>
              <a:buFont typeface="Wingdings" pitchFamily="2" charset="2"/>
              <a:buChar char="p"/>
            </a:pPr>
            <a:r>
              <a:rPr lang="en-US" sz="1600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Wikipedia</a:t>
            </a:r>
          </a:p>
          <a:p>
            <a:pPr marL="285750" indent="-285750" eaLnBrk="0">
              <a:buFont typeface="Wingdings" pitchFamily="2" charset="2"/>
              <a:buChar char="p"/>
            </a:pPr>
            <a:r>
              <a:rPr lang="en-US" sz="1600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Open</a:t>
            </a:r>
            <a:r>
              <a:rPr lang="zh-CN" altLang="en-US" sz="1600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 </a:t>
            </a:r>
            <a:r>
              <a:rPr lang="en-US" altLang="zh-CN" sz="1600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Forums</a:t>
            </a:r>
            <a:endParaRPr lang="en-US" sz="1600" kern="0" spc="-1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21" name="Picture 2" descr="Data cleaning - Free electronics icons">
            <a:extLst>
              <a:ext uri="{FF2B5EF4-FFF2-40B4-BE49-F238E27FC236}">
                <a16:creationId xmlns:a16="http://schemas.microsoft.com/office/drawing/2014/main" id="{549BAD91-64EF-2616-0DF0-17AA16707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62" y="3543738"/>
            <a:ext cx="814472" cy="81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7734F6C5-3190-48A1-9559-332881B9FE49}"/>
              </a:ext>
            </a:extLst>
          </p:cNvPr>
          <p:cNvSpPr/>
          <p:nvPr/>
        </p:nvSpPr>
        <p:spPr>
          <a:xfrm>
            <a:off x="5071613" y="3365497"/>
            <a:ext cx="1393079" cy="721449"/>
          </a:xfrm>
          <a:prstGeom prst="ellipse">
            <a:avLst/>
          </a:prstGeom>
          <a:solidFill>
            <a:srgbClr val="00397E">
              <a:alpha val="15000"/>
            </a:srgbClr>
          </a:solidFill>
          <a:ln w="25400">
            <a:solidFill>
              <a:srgbClr val="0039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97E"/>
              </a:solidFill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066363A7-CB33-69BE-0D69-3C25933E8DFC}"/>
              </a:ext>
            </a:extLst>
          </p:cNvPr>
          <p:cNvSpPr txBox="1"/>
          <p:nvPr/>
        </p:nvSpPr>
        <p:spPr>
          <a:xfrm>
            <a:off x="6750238" y="341774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Ambiguous Copyright Corpus</a:t>
            </a:r>
            <a:endParaRPr kumimoji="1" lang="zh-CN" altLang="en-US" b="1"/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E8E366BE-7804-90DD-BD08-4AB0465981AE}"/>
              </a:ext>
            </a:extLst>
          </p:cNvPr>
          <p:cNvSpPr txBox="1"/>
          <p:nvPr/>
        </p:nvSpPr>
        <p:spPr>
          <a:xfrm>
            <a:off x="6710383" y="2034839"/>
            <a:ext cx="2906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>
              <a:buFont typeface="Wingdings" pitchFamily="2" charset="2"/>
              <a:buChar char="p"/>
            </a:pPr>
            <a:r>
              <a:rPr lang="en-US" altLang="zh-CN" sz="1600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Unauthorized E-books</a:t>
            </a:r>
          </a:p>
          <a:p>
            <a:pPr marL="285750" indent="-285750" eaLnBrk="0">
              <a:buFont typeface="Wingdings" pitchFamily="2" charset="2"/>
              <a:buChar char="p"/>
            </a:pPr>
            <a:r>
              <a:rPr lang="en-US" altLang="zh-CN" sz="1600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Research Articles</a:t>
            </a:r>
            <a:endParaRPr lang="en-US" sz="1600" kern="0" spc="-1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0D49F5E-B8F5-3ED1-8F5D-F0FB610211B0}"/>
              </a:ext>
            </a:extLst>
          </p:cNvPr>
          <p:cNvGrpSpPr/>
          <p:nvPr/>
        </p:nvGrpSpPr>
        <p:grpSpPr>
          <a:xfrm>
            <a:off x="6711629" y="2586531"/>
            <a:ext cx="2904883" cy="808820"/>
            <a:chOff x="5133819" y="4460878"/>
            <a:chExt cx="2904883" cy="808820"/>
          </a:xfrm>
        </p:grpSpPr>
        <p:pic>
          <p:nvPicPr>
            <p:cNvPr id="34" name="Picture 2" descr="Kindle app Thumbnail transparent PNG - StickPNG">
              <a:extLst>
                <a:ext uri="{FF2B5EF4-FFF2-40B4-BE49-F238E27FC236}">
                  <a16:creationId xmlns:a16="http://schemas.microsoft.com/office/drawing/2014/main" id="{33E87B86-8B82-18D7-B689-1706088E9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93" t="3540" r="22961" b="5275"/>
            <a:stretch/>
          </p:blipFill>
          <p:spPr bwMode="auto">
            <a:xfrm>
              <a:off x="5133819" y="4528582"/>
              <a:ext cx="695345" cy="67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418EBB9E-3048-7A12-F41F-C13F2B48B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1625" y="4524699"/>
              <a:ext cx="674002" cy="67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Semantic Scholar Icon logo transparent PNG - StickPNG">
              <a:extLst>
                <a:ext uri="{FF2B5EF4-FFF2-40B4-BE49-F238E27FC236}">
                  <a16:creationId xmlns:a16="http://schemas.microsoft.com/office/drawing/2014/main" id="{31A71625-27B4-D027-4E61-7968F54A1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535" y="4470827"/>
              <a:ext cx="760677" cy="76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Logos - arXiv info">
              <a:extLst>
                <a:ext uri="{FF2B5EF4-FFF2-40B4-BE49-F238E27FC236}">
                  <a16:creationId xmlns:a16="http://schemas.microsoft.com/office/drawing/2014/main" id="{19B3D0DD-FB34-F5B6-DCAB-E83A36133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6352" y="4460878"/>
              <a:ext cx="582350" cy="808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文本框 5">
            <a:extLst>
              <a:ext uri="{FF2B5EF4-FFF2-40B4-BE49-F238E27FC236}">
                <a16:creationId xmlns:a16="http://schemas.microsoft.com/office/drawing/2014/main" id="{9618AAB0-A155-EAE2-C392-25B68B9D861F}"/>
              </a:ext>
            </a:extLst>
          </p:cNvPr>
          <p:cNvSpPr txBox="1"/>
          <p:nvPr/>
        </p:nvSpPr>
        <p:spPr>
          <a:xfrm>
            <a:off x="6771637" y="5328284"/>
            <a:ext cx="29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/>
              <a:t>Sensitive Private Corpus</a:t>
            </a:r>
            <a:endParaRPr kumimoji="1" lang="zh-CN" altLang="en-US" b="1"/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AD6C8CC6-F365-2664-695D-DB004465C9FE}"/>
              </a:ext>
            </a:extLst>
          </p:cNvPr>
          <p:cNvSpPr txBox="1"/>
          <p:nvPr/>
        </p:nvSpPr>
        <p:spPr>
          <a:xfrm>
            <a:off x="6750238" y="3945381"/>
            <a:ext cx="422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>
              <a:buFont typeface="Wingdings" pitchFamily="2" charset="2"/>
              <a:buChar char="p"/>
            </a:pPr>
            <a:r>
              <a:rPr lang="en-US" altLang="zh-CN" sz="1600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Posts from Facebook, Twitter</a:t>
            </a:r>
            <a:endParaRPr lang="en-US" sz="1600" kern="0" spc="-1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</a:endParaRPr>
          </a:p>
          <a:p>
            <a:pPr marL="285750" indent="-285750" eaLnBrk="0">
              <a:buFont typeface="Wingdings" pitchFamily="2" charset="2"/>
              <a:buChar char="p"/>
            </a:pPr>
            <a:r>
              <a:rPr lang="en-US" sz="1600" kern="0" spc="-1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Discussions on Reddit</a:t>
            </a:r>
          </a:p>
        </p:txBody>
      </p:sp>
      <p:pic>
        <p:nvPicPr>
          <p:cNvPr id="44" name="Picture 2" descr="威斯康星大学麦迪逊分校：研究发现当前社交媒体形式不利于事实传播和理性讨论| 互联网数据资讯网-199IT | 中文互联网数据研究资讯中心-199IT">
            <a:extLst>
              <a:ext uri="{FF2B5EF4-FFF2-40B4-BE49-F238E27FC236}">
                <a16:creationId xmlns:a16="http://schemas.microsoft.com/office/drawing/2014/main" id="{EF0B4390-9622-F84A-2778-FC3C3A912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7"/>
          <a:stretch/>
        </p:blipFill>
        <p:spPr bwMode="auto">
          <a:xfrm>
            <a:off x="8034066" y="4628071"/>
            <a:ext cx="1446623" cy="7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威斯康星大学麦迪逊分校：研究发现当前社交媒体形式不利于事实传播和理性讨论| 互联网数据资讯网-199IT | 中文互联网数据研究资讯中心-199IT">
            <a:extLst>
              <a:ext uri="{FF2B5EF4-FFF2-40B4-BE49-F238E27FC236}">
                <a16:creationId xmlns:a16="http://schemas.microsoft.com/office/drawing/2014/main" id="{E9FE5471-C267-3A12-8EFB-F44C99649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2" b="50017"/>
          <a:stretch/>
        </p:blipFill>
        <p:spPr bwMode="auto">
          <a:xfrm>
            <a:off x="6710295" y="4563036"/>
            <a:ext cx="1367754" cy="7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5">
            <a:extLst>
              <a:ext uri="{FF2B5EF4-FFF2-40B4-BE49-F238E27FC236}">
                <a16:creationId xmlns:a16="http://schemas.microsoft.com/office/drawing/2014/main" id="{FB03DF78-850C-7896-EEEB-ED4C5C8C8604}"/>
              </a:ext>
            </a:extLst>
          </p:cNvPr>
          <p:cNvSpPr txBox="1"/>
          <p:nvPr/>
        </p:nvSpPr>
        <p:spPr>
          <a:xfrm>
            <a:off x="1422974" y="320736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Legitimate</a:t>
            </a:r>
            <a:r>
              <a:rPr kumimoji="1" lang="zh-CN" altLang="en-US" b="1"/>
              <a:t> </a:t>
            </a:r>
            <a:r>
              <a:rPr kumimoji="1" lang="en-US" altLang="zh-CN" b="1"/>
              <a:t>Corpus</a:t>
            </a:r>
            <a:endParaRPr kumimoji="1" lang="zh-CN" altLang="en-US" b="1"/>
          </a:p>
        </p:txBody>
      </p: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C3CEEBEB-AE62-B6AB-6D08-3A0F2ABE0C1A}"/>
              </a:ext>
            </a:extLst>
          </p:cNvPr>
          <p:cNvCxnSpPr>
            <a:cxnSpLocks/>
          </p:cNvCxnSpPr>
          <p:nvPr/>
        </p:nvCxnSpPr>
        <p:spPr>
          <a:xfrm>
            <a:off x="3062692" y="2523724"/>
            <a:ext cx="3080184" cy="8944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0EEE7455-6023-2781-A3F7-154987BA1331}"/>
              </a:ext>
            </a:extLst>
          </p:cNvPr>
          <p:cNvCxnSpPr>
            <a:cxnSpLocks/>
          </p:cNvCxnSpPr>
          <p:nvPr/>
        </p:nvCxnSpPr>
        <p:spPr>
          <a:xfrm flipV="1">
            <a:off x="3022837" y="4064935"/>
            <a:ext cx="3048072" cy="6980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48394E8E-E339-FA88-B15D-908DA1C4BF42}"/>
              </a:ext>
            </a:extLst>
          </p:cNvPr>
          <p:cNvSpPr txBox="1"/>
          <p:nvPr/>
        </p:nvSpPr>
        <p:spPr>
          <a:xfrm>
            <a:off x="6480133" y="1459798"/>
            <a:ext cx="3366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>
                <a:solidFill>
                  <a:srgbClr val="C00000"/>
                </a:solidFill>
              </a:rPr>
              <a:t>w/ Privacy or Copyright Concern</a:t>
            </a:r>
            <a:endParaRPr kumimoji="1" lang="zh-CN" altLang="en-US" sz="1600" b="1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783CB4-0561-ED07-DE63-B0E8018357D1}"/>
              </a:ext>
            </a:extLst>
          </p:cNvPr>
          <p:cNvSpPr txBox="1"/>
          <p:nvPr/>
        </p:nvSpPr>
        <p:spPr>
          <a:xfrm>
            <a:off x="826557" y="2074248"/>
            <a:ext cx="3491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>
                <a:solidFill>
                  <a:srgbClr val="00397E"/>
                </a:solidFill>
              </a:rPr>
              <a:t>w/o Privacy or Copyright Concern</a:t>
            </a:r>
            <a:endParaRPr kumimoji="1" lang="zh-CN" altLang="en-US" sz="1600" b="1">
              <a:solidFill>
                <a:srgbClr val="0039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9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AAFDC-916E-7A76-171C-C19A615E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A53F9DC-7F4A-A914-24F5-C1B7F78C1E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1995" y="60325"/>
            <a:ext cx="10608945" cy="700405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6F179C-C2C1-4EED-0158-8C53F78E65B0}"/>
              </a:ext>
            </a:extLst>
          </p:cNvPr>
          <p:cNvSpPr txBox="1"/>
          <p:nvPr/>
        </p:nvSpPr>
        <p:spPr>
          <a:xfrm>
            <a:off x="109855" y="1052830"/>
            <a:ext cx="9616036" cy="990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Membership Inference Attacks (MIAs)</a:t>
            </a:r>
          </a:p>
        </p:txBody>
      </p:sp>
      <p:pic>
        <p:nvPicPr>
          <p:cNvPr id="2" name="图片 1" descr="徽标, 图标&#10;&#10;描述已自动生成">
            <a:extLst>
              <a:ext uri="{FF2B5EF4-FFF2-40B4-BE49-F238E27FC236}">
                <a16:creationId xmlns:a16="http://schemas.microsoft.com/office/drawing/2014/main" id="{4629BA98-2DB1-1618-1E66-69CBBE8FB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01" y="2952899"/>
            <a:ext cx="563549" cy="5635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76E8F3-64C4-A309-CF23-3AA8F0922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805" y="2237654"/>
            <a:ext cx="2084377" cy="1270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1C5E07-365D-43C4-7462-CA1F310EDFFA}"/>
                  </a:ext>
                </a:extLst>
              </p:cNvPr>
              <p:cNvSpPr txBox="1"/>
              <p:nvPr/>
            </p:nvSpPr>
            <p:spPr>
              <a:xfrm>
                <a:off x="5162875" y="1656189"/>
                <a:ext cx="1299202" cy="394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/>
                  <a:t>LLM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𝑚𝑒𝑚</m:t>
                            </m:r>
                          </m:sub>
                        </m:sSub>
                      </m:sub>
                    </m:sSub>
                  </m:oMath>
                </a14:m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1C5E07-365D-43C4-7462-CA1F310E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75" y="1656189"/>
                <a:ext cx="1299202" cy="394532"/>
              </a:xfrm>
              <a:prstGeom prst="rect">
                <a:avLst/>
              </a:prstGeom>
              <a:blipFill>
                <a:blip r:embed="rId5"/>
                <a:stretch>
                  <a:fillRect l="-3883" t="-937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951C6315-DBEF-AEBE-674D-9554B5E0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489" y="4411989"/>
            <a:ext cx="462340" cy="462340"/>
          </a:xfrm>
          <a:prstGeom prst="rect">
            <a:avLst/>
          </a:prstGeom>
        </p:spPr>
      </p:pic>
      <p:pic>
        <p:nvPicPr>
          <p:cNvPr id="11" name="图片 10" descr="黑白色的标志&#10;&#10;描述已自动生成">
            <a:extLst>
              <a:ext uri="{FF2B5EF4-FFF2-40B4-BE49-F238E27FC236}">
                <a16:creationId xmlns:a16="http://schemas.microsoft.com/office/drawing/2014/main" id="{A103F2D8-89B0-225D-ABB3-5C6390D92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193" y="4976415"/>
            <a:ext cx="362204" cy="362204"/>
          </a:xfrm>
          <a:prstGeom prst="rect">
            <a:avLst/>
          </a:prstGeom>
        </p:spPr>
      </p:pic>
      <p:pic>
        <p:nvPicPr>
          <p:cNvPr id="12" name="图片 11" descr="形状&#10;&#10;低可信度描述已自动生成">
            <a:extLst>
              <a:ext uri="{FF2B5EF4-FFF2-40B4-BE49-F238E27FC236}">
                <a16:creationId xmlns:a16="http://schemas.microsoft.com/office/drawing/2014/main" id="{D6187FBC-6D99-19AC-F63E-F422F9ABD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43" y="4388694"/>
            <a:ext cx="499294" cy="499294"/>
          </a:xfrm>
          <a:prstGeom prst="rect">
            <a:avLst/>
          </a:prstGeom>
        </p:spPr>
      </p:pic>
      <p:pic>
        <p:nvPicPr>
          <p:cNvPr id="13" name="图片 12" descr="黑白色的标志&#10;&#10;描述已自动生成">
            <a:extLst>
              <a:ext uri="{FF2B5EF4-FFF2-40B4-BE49-F238E27FC236}">
                <a16:creationId xmlns:a16="http://schemas.microsoft.com/office/drawing/2014/main" id="{4475652E-B247-2FD2-EC67-7BE428FE95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607" y="4902323"/>
            <a:ext cx="499294" cy="499294"/>
          </a:xfrm>
          <a:prstGeom prst="rect">
            <a:avLst/>
          </a:prstGeom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05C83290-8337-5C2C-17F0-790AB824A80D}"/>
              </a:ext>
            </a:extLst>
          </p:cNvPr>
          <p:cNvSpPr/>
          <p:nvPr/>
        </p:nvSpPr>
        <p:spPr>
          <a:xfrm>
            <a:off x="4438549" y="4350410"/>
            <a:ext cx="1039788" cy="1064709"/>
          </a:xfrm>
          <a:prstGeom prst="round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6F80C7-404A-6630-AB21-7F35CD055576}"/>
              </a:ext>
            </a:extLst>
          </p:cNvPr>
          <p:cNvSpPr txBox="1"/>
          <p:nvPr/>
        </p:nvSpPr>
        <p:spPr>
          <a:xfrm>
            <a:off x="3858487" y="3687711"/>
            <a:ext cx="86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Visible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632DB2C-644B-6158-8949-448659C0DBFA}"/>
                  </a:ext>
                </a:extLst>
              </p:cNvPr>
              <p:cNvSpPr txBox="1"/>
              <p:nvPr/>
            </p:nvSpPr>
            <p:spPr>
              <a:xfrm>
                <a:off x="3212929" y="5466234"/>
                <a:ext cx="2583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Training Corpus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𝑚𝑒𝑚</m:t>
                        </m:r>
                      </m:sub>
                    </m:sSub>
                  </m:oMath>
                </a14:m>
                <a:endParaRPr kumimoji="1"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632DB2C-644B-6158-8949-448659C0D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29" y="5466234"/>
                <a:ext cx="2583336" cy="369332"/>
              </a:xfrm>
              <a:prstGeom prst="rect">
                <a:avLst/>
              </a:prstGeom>
              <a:blipFill>
                <a:blip r:embed="rId10"/>
                <a:stretch>
                  <a:fillRect l="-1463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6F03207B-6A6F-83E8-6C61-3A79E2901E69}"/>
              </a:ext>
            </a:extLst>
          </p:cNvPr>
          <p:cNvSpPr txBox="1"/>
          <p:nvPr/>
        </p:nvSpPr>
        <p:spPr>
          <a:xfrm>
            <a:off x="1004027" y="35161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Attacker</a:t>
            </a:r>
            <a:endParaRPr kumimoji="1" lang="zh-CN" altLang="en-US" b="1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3DA689-00A8-8321-5658-190779ACE736}"/>
              </a:ext>
            </a:extLst>
          </p:cNvPr>
          <p:cNvSpPr txBox="1"/>
          <p:nvPr/>
        </p:nvSpPr>
        <p:spPr>
          <a:xfrm>
            <a:off x="1322294" y="6615572"/>
            <a:ext cx="9408345" cy="25391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kumimoji="1" lang="en-US" altLang="zh-CN" sz="1050"/>
              <a:t>[1] Shokri, Reza, et al. "Membership inference attacks against machine learning models." 2017 </a:t>
            </a:r>
            <a:r>
              <a:rPr kumimoji="1" lang="en-US" altLang="zh-CN" sz="1050" i="1"/>
              <a:t>IEEE symposium on security and privacy (SP)</a:t>
            </a:r>
            <a:r>
              <a:rPr kumimoji="1" lang="en-US" altLang="zh-CN" sz="1050"/>
              <a:t>. IEEE, 2017.</a:t>
            </a:r>
            <a:endParaRPr kumimoji="1" lang="zh-CN" altLang="en-US" sz="10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FB21DB-11B3-65D7-2D82-3F17C581B5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76250" y1="61000" x2="76250" y2="6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4125" y="4274372"/>
            <a:ext cx="1216784" cy="12167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DBD29C-F863-7C79-666E-48C005AD9C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38875" y1="30625" x2="38875" y2="30625"/>
                        <a14:backgroundMark x1="38125" y1="29875" x2="38125" y2="29875"/>
                        <a14:backgroundMark x1="35625" y1="29875" x2="35625" y2="29875"/>
                        <a14:backgroundMark x1="35625" y1="42875" x2="35625" y2="42875"/>
                        <a14:backgroundMark x1="35625" y1="46875" x2="35625" y2="46875"/>
                        <a14:backgroundMark x1="35625" y1="48500" x2="35625" y2="48500"/>
                        <a14:backgroundMark x1="37250" y1="20875" x2="37250" y2="20875"/>
                        <a14:backgroundMark x1="38125" y1="24125" x2="38125" y2="24125"/>
                        <a14:backgroundMark x1="38125" y1="24125" x2="38125" y2="24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5613" y="4264812"/>
            <a:ext cx="1216784" cy="12167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3BA67E4-1D8A-7739-B555-5AFB289A1D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76250" y1="61000" x2="76250" y2="6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7514" y="1858431"/>
            <a:ext cx="1003375" cy="1003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D021A87-2724-273F-B34C-BD5149BA8BE6}"/>
                  </a:ext>
                </a:extLst>
              </p:cNvPr>
              <p:cNvSpPr txBox="1"/>
              <p:nvPr/>
            </p:nvSpPr>
            <p:spPr>
              <a:xfrm>
                <a:off x="6258294" y="5484450"/>
                <a:ext cx="2520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/>
                  <a:t>Held-out Corpus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𝑛𝑜𝑛</m:t>
                        </m:r>
                      </m:sub>
                    </m:sSub>
                  </m:oMath>
                </a14:m>
                <a:endParaRPr kumimoji="1" lang="zh-CN" altLang="en-US" b="1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D021A87-2724-273F-B34C-BD5149BA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294" y="5484450"/>
                <a:ext cx="2520755" cy="369332"/>
              </a:xfrm>
              <a:prstGeom prst="rect">
                <a:avLst/>
              </a:prstGeom>
              <a:blipFill>
                <a:blip r:embed="rId16"/>
                <a:stretch>
                  <a:fillRect l="-2000" t="-10345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919FF89F-210E-2FDF-BB5B-E3AF601086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38875" y1="30625" x2="38875" y2="30625"/>
                        <a14:backgroundMark x1="38125" y1="29875" x2="38125" y2="29875"/>
                        <a14:backgroundMark x1="35625" y1="29875" x2="35625" y2="29875"/>
                        <a14:backgroundMark x1="35625" y1="42875" x2="35625" y2="42875"/>
                        <a14:backgroundMark x1="35625" y1="46875" x2="35625" y2="46875"/>
                        <a14:backgroundMark x1="35625" y1="48500" x2="35625" y2="48500"/>
                        <a14:backgroundMark x1="37250" y1="20875" x2="37250" y2="20875"/>
                        <a14:backgroundMark x1="38125" y1="24125" x2="38125" y2="24125"/>
                        <a14:backgroundMark x1="38125" y1="24125" x2="38125" y2="24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6541" y="3228530"/>
            <a:ext cx="975335" cy="975335"/>
          </a:xfrm>
          <a:prstGeom prst="rect">
            <a:avLst/>
          </a:prstGeom>
        </p:spPr>
      </p:pic>
      <p:pic>
        <p:nvPicPr>
          <p:cNvPr id="33" name="图片 32" descr="图标&#10;&#10;AI 生成的内容可能不正确。">
            <a:extLst>
              <a:ext uri="{FF2B5EF4-FFF2-40B4-BE49-F238E27FC236}">
                <a16:creationId xmlns:a16="http://schemas.microsoft.com/office/drawing/2014/main" id="{0F05DFD2-D243-7BC1-0297-81592631CA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46" y="2083298"/>
            <a:ext cx="451610" cy="45161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525FE3F-5A75-B53A-1A8D-21ABF03978A8}"/>
              </a:ext>
            </a:extLst>
          </p:cNvPr>
          <p:cNvSpPr txBox="1"/>
          <p:nvPr/>
        </p:nvSpPr>
        <p:spPr>
          <a:xfrm>
            <a:off x="10270729" y="28507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Or</a:t>
            </a:r>
            <a:endParaRPr kumimoji="1" lang="zh-CN" altLang="en-US"/>
          </a:p>
        </p:txBody>
      </p:sp>
      <p:pic>
        <p:nvPicPr>
          <p:cNvPr id="36" name="图片 35" descr="形状&#10;&#10;AI 生成的内容可能不正确。">
            <a:extLst>
              <a:ext uri="{FF2B5EF4-FFF2-40B4-BE49-F238E27FC236}">
                <a16:creationId xmlns:a16="http://schemas.microsoft.com/office/drawing/2014/main" id="{40215011-83D9-0890-07DE-E9ECD923CD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568" y="2683445"/>
            <a:ext cx="441147" cy="44114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2F1DA23F-B27F-F353-2171-D27FB07F2794}"/>
              </a:ext>
            </a:extLst>
          </p:cNvPr>
          <p:cNvSpPr txBox="1"/>
          <p:nvPr/>
        </p:nvSpPr>
        <p:spPr>
          <a:xfrm>
            <a:off x="7396038" y="226408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/>
              <a:t>🤔</a:t>
            </a:r>
            <a:endParaRPr kumimoji="1" lang="zh-CN" altLang="en-US" sz="360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61E14E-8C61-11C7-7877-D5B4FE61080B}"/>
              </a:ext>
            </a:extLst>
          </p:cNvPr>
          <p:cNvSpPr txBox="1"/>
          <p:nvPr/>
        </p:nvSpPr>
        <p:spPr>
          <a:xfrm>
            <a:off x="6802409" y="36319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Invisible</a:t>
            </a:r>
            <a:endParaRPr kumimoji="1" lang="zh-CN" altLang="en-US"/>
          </a:p>
        </p:txBody>
      </p:sp>
      <p:pic>
        <p:nvPicPr>
          <p:cNvPr id="47" name="图片 46" descr="黑白色的标志&#10;&#10;AI 生成的内容可能不正确。">
            <a:extLst>
              <a:ext uri="{FF2B5EF4-FFF2-40B4-BE49-F238E27FC236}">
                <a16:creationId xmlns:a16="http://schemas.microsoft.com/office/drawing/2014/main" id="{E3D415F6-48B2-DA09-0255-A3796B9393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62" y="2028382"/>
            <a:ext cx="731722" cy="731722"/>
          </a:xfrm>
          <a:prstGeom prst="rect">
            <a:avLst/>
          </a:prstGeom>
        </p:spPr>
      </p:pic>
      <p:pic>
        <p:nvPicPr>
          <p:cNvPr id="49" name="图片 48" descr="黑白色的标志&#10;&#10;AI 生成的内容可能不正确。">
            <a:extLst>
              <a:ext uri="{FF2B5EF4-FFF2-40B4-BE49-F238E27FC236}">
                <a16:creationId xmlns:a16="http://schemas.microsoft.com/office/drawing/2014/main" id="{E9444A9E-B33C-DB3F-C570-CEFF5ACE60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83" y="2524650"/>
            <a:ext cx="733174" cy="73317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EFA88C9-FC3C-F5BD-0711-B351C0B17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370" y="2495952"/>
            <a:ext cx="1841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6EA2938F-A30C-FF15-5E7D-3A184773B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12" y="2482507"/>
            <a:ext cx="1841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4E9AE05-7542-63A3-CD19-9C96381BC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843" y="3265291"/>
            <a:ext cx="1676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88FBA683-2B0E-B796-429C-A7C50E44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5251" y="3267306"/>
            <a:ext cx="1676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1AADE82-426F-E60E-AA9F-8FF6BA1EF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646" y="1985340"/>
            <a:ext cx="892144" cy="89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9FCADEE-DE35-80F1-6BE8-5552AFC9D3DA}"/>
              </a:ext>
            </a:extLst>
          </p:cNvPr>
          <p:cNvSpPr txBox="1"/>
          <p:nvPr/>
        </p:nvSpPr>
        <p:spPr>
          <a:xfrm>
            <a:off x="9536736" y="307315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is in</a:t>
            </a:r>
            <a:endParaRPr kumimoji="1" lang="zh-CN" altLang="en-US"/>
          </a:p>
        </p:txBody>
      </p:sp>
      <p:pic>
        <p:nvPicPr>
          <p:cNvPr id="24" name="图片 23" descr="形状&#10;&#10;AI 生成的内容可能不正确。">
            <a:extLst>
              <a:ext uri="{FF2B5EF4-FFF2-40B4-BE49-F238E27FC236}">
                <a16:creationId xmlns:a16="http://schemas.microsoft.com/office/drawing/2014/main" id="{759FF2F4-C81D-FB17-D89E-E82FAF0ECE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86" y="1838755"/>
            <a:ext cx="609706" cy="60970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7357754-14BD-A0C8-06AC-6274E1C5B2CC}"/>
              </a:ext>
            </a:extLst>
          </p:cNvPr>
          <p:cNvSpPr txBox="1"/>
          <p:nvPr/>
        </p:nvSpPr>
        <p:spPr>
          <a:xfrm>
            <a:off x="992376" y="243863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Detector</a:t>
            </a:r>
            <a:endParaRPr kumimoji="1" lang="zh-CN" altLang="en-US" b="1"/>
          </a:p>
        </p:txBody>
      </p:sp>
      <p:sp>
        <p:nvSpPr>
          <p:cNvPr id="26" name="textbox 118">
            <a:extLst>
              <a:ext uri="{FF2B5EF4-FFF2-40B4-BE49-F238E27FC236}">
                <a16:creationId xmlns:a16="http://schemas.microsoft.com/office/drawing/2014/main" id="{D4F44B1D-7383-B349-9965-46AE82C3A109}"/>
              </a:ext>
            </a:extLst>
          </p:cNvPr>
          <p:cNvSpPr/>
          <p:nvPr/>
        </p:nvSpPr>
        <p:spPr>
          <a:xfrm>
            <a:off x="1027120" y="6017075"/>
            <a:ext cx="10137759" cy="4616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1337"/>
              </a:lnSpc>
              <a:tabLst/>
            </a:pPr>
            <a:endParaRPr lang="zh-CN" altLang="en-US" sz="100">
              <a:latin typeface="Arial"/>
              <a:ea typeface="Arial"/>
              <a:cs typeface="Arial"/>
            </a:endParaRPr>
          </a:p>
          <a:p>
            <a:pPr marL="12700" algn="ctr" rtl="0" eaLnBrk="0">
              <a:lnSpc>
                <a:spcPct val="97000"/>
              </a:lnSpc>
              <a:tabLst/>
            </a:pPr>
            <a:r>
              <a:rPr lang="en-US" altLang="zh-CN" sz="2400" kern="0">
                <a:latin typeface="Microsoft YaHei"/>
                <a:ea typeface="Microsoft YaHei"/>
                <a:cs typeface="Times New Roman"/>
              </a:rPr>
              <a:t>Is a </a:t>
            </a:r>
            <a:r>
              <a:rPr lang="en-US" altLang="zh-CN" sz="2400" b="1" kern="0">
                <a:latin typeface="Microsoft YaHei"/>
                <a:ea typeface="Microsoft YaHei"/>
                <a:cs typeface="Times New Roman"/>
              </a:rPr>
              <a:t>given data record</a:t>
            </a:r>
            <a:r>
              <a:rPr lang="en-US" altLang="zh-CN" sz="2400" kern="0">
                <a:latin typeface="Microsoft YaHei"/>
                <a:ea typeface="Microsoft YaHei"/>
                <a:cs typeface="Times New Roman"/>
              </a:rPr>
              <a:t> used for </a:t>
            </a:r>
            <a:r>
              <a:rPr lang="en-US" altLang="zh-CN" sz="2400" b="1" kern="0">
                <a:latin typeface="Microsoft YaHei"/>
                <a:ea typeface="Microsoft YaHei"/>
                <a:cs typeface="Times New Roman"/>
              </a:rPr>
              <a:t>training</a:t>
            </a:r>
            <a:r>
              <a:rPr lang="en-US" altLang="zh-CN" sz="2400" kern="0">
                <a:latin typeface="Microsoft YaHei"/>
                <a:ea typeface="Microsoft YaHei"/>
                <a:cs typeface="Times New Roman"/>
              </a:rPr>
              <a:t> the target model? [1] </a:t>
            </a:r>
            <a:endParaRPr lang="zh-CN" altLang="en-US" sz="900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8" name="图片 27" descr="形状&#10;&#10;AI 生成的内容可能不正确。">
            <a:extLst>
              <a:ext uri="{FF2B5EF4-FFF2-40B4-BE49-F238E27FC236}">
                <a16:creationId xmlns:a16="http://schemas.microsoft.com/office/drawing/2014/main" id="{00655014-19CC-CF3D-FBF7-FE76A3D2446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27" y="2398333"/>
            <a:ext cx="374304" cy="374304"/>
          </a:xfrm>
          <a:prstGeom prst="rect">
            <a:avLst/>
          </a:prstGeom>
        </p:spPr>
      </p:pic>
      <p:pic>
        <p:nvPicPr>
          <p:cNvPr id="32" name="图片 31" descr="形状&#10;&#10;AI 生成的内容可能不正确。">
            <a:extLst>
              <a:ext uri="{FF2B5EF4-FFF2-40B4-BE49-F238E27FC236}">
                <a16:creationId xmlns:a16="http://schemas.microsoft.com/office/drawing/2014/main" id="{EC83611E-7859-F5D0-771D-030C9DD2C8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27" y="2001433"/>
            <a:ext cx="374304" cy="374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35281C-180D-7A28-AA77-E0BC833A3831}"/>
                  </a:ext>
                </a:extLst>
              </p:cNvPr>
              <p:cNvSpPr txBox="1"/>
              <p:nvPr/>
            </p:nvSpPr>
            <p:spPr>
              <a:xfrm>
                <a:off x="9684414" y="1606040"/>
                <a:ext cx="1664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Value &lt;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35281C-180D-7A28-AA77-E0BC833A3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414" y="1606040"/>
                <a:ext cx="1664558" cy="369332"/>
              </a:xfrm>
              <a:prstGeom prst="rect">
                <a:avLst/>
              </a:prstGeom>
              <a:blipFill>
                <a:blip r:embed="rId27"/>
                <a:stretch>
                  <a:fillRect l="-303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EDF3E3-6E02-B71A-1FF7-E2BEF4F4DE5E}"/>
                  </a:ext>
                </a:extLst>
              </p:cNvPr>
              <p:cNvSpPr txBox="1"/>
              <p:nvPr/>
            </p:nvSpPr>
            <p:spPr>
              <a:xfrm>
                <a:off x="9659023" y="4148079"/>
                <a:ext cx="1664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Value &gt;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kumimoji="1"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EDF3E3-6E02-B71A-1FF7-E2BEF4F4D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023" y="4148079"/>
                <a:ext cx="1664558" cy="369332"/>
              </a:xfrm>
              <a:prstGeom prst="rect">
                <a:avLst/>
              </a:prstGeom>
              <a:blipFill>
                <a:blip r:embed="rId28"/>
                <a:stretch>
                  <a:fillRect l="-303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BE4F318D-DB51-462D-AF56-E0875A89AC13}"/>
              </a:ext>
            </a:extLst>
          </p:cNvPr>
          <p:cNvSpPr txBox="1"/>
          <p:nvPr/>
        </p:nvSpPr>
        <p:spPr>
          <a:xfrm>
            <a:off x="2489200" y="470408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Member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7FE8AE-658C-E42B-C563-54B9A9EAC989}"/>
              </a:ext>
            </a:extLst>
          </p:cNvPr>
          <p:cNvSpPr txBox="1"/>
          <p:nvPr/>
        </p:nvSpPr>
        <p:spPr>
          <a:xfrm>
            <a:off x="7839716" y="47049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Non-Member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542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89BFB-F71A-59CD-A6E4-55D1A4EDD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>
            <a:extLst>
              <a:ext uri="{FF2B5EF4-FFF2-40B4-BE49-F238E27FC236}">
                <a16:creationId xmlns:a16="http://schemas.microsoft.com/office/drawing/2014/main" id="{3004D648-728C-513B-3D8E-C2CB996635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1995" y="60325"/>
            <a:ext cx="10608945" cy="700405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5ACEFE-ED3B-11E6-D92B-5A9408162F6B}"/>
              </a:ext>
            </a:extLst>
          </p:cNvPr>
          <p:cNvSpPr txBox="1"/>
          <p:nvPr/>
        </p:nvSpPr>
        <p:spPr>
          <a:xfrm>
            <a:off x="109855" y="1052830"/>
            <a:ext cx="9616036" cy="5573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MIAs yield low accuracy in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LLMs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increase the precision in pre-training data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78BDFB-09BB-B8B8-49E9-E2F87FC6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8757" y="1629041"/>
            <a:ext cx="8999697" cy="435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1A4F8EE-3D57-E97D-8DA8-10BE73323D31}"/>
              </a:ext>
            </a:extLst>
          </p:cNvPr>
          <p:cNvSpPr txBox="1"/>
          <p:nvPr/>
        </p:nvSpPr>
        <p:spPr>
          <a:xfrm>
            <a:off x="5326603" y="1514459"/>
            <a:ext cx="5095781" cy="87716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tIns="0" bIns="4680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-scale corpora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Fewer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training epochs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knowledge of the training data distribution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F317AF-D738-2FDC-2660-BA27E2DABFEC}"/>
              </a:ext>
            </a:extLst>
          </p:cNvPr>
          <p:cNvSpPr txBox="1"/>
          <p:nvPr/>
        </p:nvSpPr>
        <p:spPr>
          <a:xfrm>
            <a:off x="6792768" y="2813973"/>
            <a:ext cx="2089975" cy="27699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tIns="0" bIns="0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Accuracy [2, 3]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2E0F1357-6163-1EEE-3E42-DB905B5EDF42}"/>
              </a:ext>
            </a:extLst>
          </p:cNvPr>
          <p:cNvSpPr/>
          <p:nvPr/>
        </p:nvSpPr>
        <p:spPr>
          <a:xfrm>
            <a:off x="6320901" y="3018408"/>
            <a:ext cx="2317072" cy="452761"/>
          </a:xfrm>
          <a:custGeom>
            <a:avLst/>
            <a:gdLst>
              <a:gd name="connsiteX0" fmla="*/ 0 w 2317072"/>
              <a:gd name="connsiteY0" fmla="*/ 452761 h 452761"/>
              <a:gd name="connsiteX1" fmla="*/ 630315 w 2317072"/>
              <a:gd name="connsiteY1" fmla="*/ 62143 h 452761"/>
              <a:gd name="connsiteX2" fmla="*/ 2015231 w 2317072"/>
              <a:gd name="connsiteY2" fmla="*/ 53266 h 452761"/>
              <a:gd name="connsiteX3" fmla="*/ 2015231 w 2317072"/>
              <a:gd name="connsiteY3" fmla="*/ 53266 h 452761"/>
              <a:gd name="connsiteX4" fmla="*/ 2317072 w 2317072"/>
              <a:gd name="connsiteY4" fmla="*/ 0 h 45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072" h="452761">
                <a:moveTo>
                  <a:pt x="0" y="452761"/>
                </a:moveTo>
                <a:lnTo>
                  <a:pt x="630315" y="62143"/>
                </a:lnTo>
                <a:lnTo>
                  <a:pt x="2015231" y="53266"/>
                </a:lnTo>
                <a:lnTo>
                  <a:pt x="2015231" y="53266"/>
                </a:lnTo>
                <a:lnTo>
                  <a:pt x="2317072" y="0"/>
                </a:lnTo>
              </a:path>
            </a:pathLst>
          </a:custGeom>
          <a:noFill/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F242EE9C-49A7-358C-EFA6-478C6AD43713}"/>
              </a:ext>
            </a:extLst>
          </p:cNvPr>
          <p:cNvSpPr/>
          <p:nvPr/>
        </p:nvSpPr>
        <p:spPr>
          <a:xfrm>
            <a:off x="6320901" y="3121706"/>
            <a:ext cx="1915005" cy="399495"/>
          </a:xfrm>
          <a:custGeom>
            <a:avLst/>
            <a:gdLst>
              <a:gd name="connsiteX0" fmla="*/ 0 w 2281561"/>
              <a:gd name="connsiteY0" fmla="*/ 408373 h 408373"/>
              <a:gd name="connsiteX1" fmla="*/ 905522 w 2281561"/>
              <a:gd name="connsiteY1" fmla="*/ 8878 h 408373"/>
              <a:gd name="connsiteX2" fmla="*/ 2281561 w 2281561"/>
              <a:gd name="connsiteY2" fmla="*/ 0 h 408373"/>
              <a:gd name="connsiteX0" fmla="*/ 0 w 2281561"/>
              <a:gd name="connsiteY0" fmla="*/ 408373 h 408373"/>
              <a:gd name="connsiteX1" fmla="*/ 578144 w 2281561"/>
              <a:gd name="connsiteY1" fmla="*/ 8878 h 408373"/>
              <a:gd name="connsiteX2" fmla="*/ 2281561 w 2281561"/>
              <a:gd name="connsiteY2" fmla="*/ 0 h 408373"/>
              <a:gd name="connsiteX0" fmla="*/ 0 w 1988050"/>
              <a:gd name="connsiteY0" fmla="*/ 408373 h 408373"/>
              <a:gd name="connsiteX1" fmla="*/ 578144 w 1988050"/>
              <a:gd name="connsiteY1" fmla="*/ 8878 h 408373"/>
              <a:gd name="connsiteX2" fmla="*/ 1988050 w 1988050"/>
              <a:gd name="connsiteY2" fmla="*/ 0 h 408373"/>
              <a:gd name="connsiteX0" fmla="*/ 0 w 1992739"/>
              <a:gd name="connsiteY0" fmla="*/ 399495 h 399495"/>
              <a:gd name="connsiteX1" fmla="*/ 578144 w 1992739"/>
              <a:gd name="connsiteY1" fmla="*/ 0 h 399495"/>
              <a:gd name="connsiteX2" fmla="*/ 1992739 w 1992739"/>
              <a:gd name="connsiteY2" fmla="*/ 14568 h 399495"/>
              <a:gd name="connsiteX0" fmla="*/ 0 w 1997429"/>
              <a:gd name="connsiteY0" fmla="*/ 408373 h 408373"/>
              <a:gd name="connsiteX1" fmla="*/ 578144 w 1997429"/>
              <a:gd name="connsiteY1" fmla="*/ 8878 h 408373"/>
              <a:gd name="connsiteX2" fmla="*/ 1997429 w 1997429"/>
              <a:gd name="connsiteY2" fmla="*/ 0 h 408373"/>
              <a:gd name="connsiteX0" fmla="*/ 0 w 1997429"/>
              <a:gd name="connsiteY0" fmla="*/ 399495 h 399495"/>
              <a:gd name="connsiteX1" fmla="*/ 578144 w 1997429"/>
              <a:gd name="connsiteY1" fmla="*/ 0 h 399495"/>
              <a:gd name="connsiteX2" fmla="*/ 1997429 w 1997429"/>
              <a:gd name="connsiteY2" fmla="*/ 500 h 39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7429" h="399495">
                <a:moveTo>
                  <a:pt x="0" y="399495"/>
                </a:moveTo>
                <a:lnTo>
                  <a:pt x="578144" y="0"/>
                </a:lnTo>
                <a:lnTo>
                  <a:pt x="1997429" y="500"/>
                </a:lnTo>
              </a:path>
            </a:pathLst>
          </a:custGeom>
          <a:noFill/>
          <a:ln w="25400">
            <a:solidFill>
              <a:srgbClr val="C00000"/>
            </a:solidFill>
            <a:headEnd type="oval"/>
            <a:tailEnd type="oval"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606049-3F78-F6C8-3989-5A5FC336CAFE}"/>
              </a:ext>
            </a:extLst>
          </p:cNvPr>
          <p:cNvSpPr txBox="1"/>
          <p:nvPr/>
        </p:nvSpPr>
        <p:spPr>
          <a:xfrm>
            <a:off x="10001237" y="3729245"/>
            <a:ext cx="1971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[1]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BC21D1E9-86A5-CDE8-C8BD-476551C4566A}"/>
              </a:ext>
            </a:extLst>
          </p:cNvPr>
          <p:cNvSpPr/>
          <p:nvPr/>
        </p:nvSpPr>
        <p:spPr>
          <a:xfrm>
            <a:off x="9492796" y="4083872"/>
            <a:ext cx="1997429" cy="399495"/>
          </a:xfrm>
          <a:custGeom>
            <a:avLst/>
            <a:gdLst>
              <a:gd name="connsiteX0" fmla="*/ 0 w 2281561"/>
              <a:gd name="connsiteY0" fmla="*/ 408373 h 408373"/>
              <a:gd name="connsiteX1" fmla="*/ 905522 w 2281561"/>
              <a:gd name="connsiteY1" fmla="*/ 8878 h 408373"/>
              <a:gd name="connsiteX2" fmla="*/ 2281561 w 2281561"/>
              <a:gd name="connsiteY2" fmla="*/ 0 h 408373"/>
              <a:gd name="connsiteX0" fmla="*/ 0 w 2281561"/>
              <a:gd name="connsiteY0" fmla="*/ 408373 h 408373"/>
              <a:gd name="connsiteX1" fmla="*/ 578144 w 2281561"/>
              <a:gd name="connsiteY1" fmla="*/ 8878 h 408373"/>
              <a:gd name="connsiteX2" fmla="*/ 2281561 w 2281561"/>
              <a:gd name="connsiteY2" fmla="*/ 0 h 408373"/>
              <a:gd name="connsiteX0" fmla="*/ 0 w 1988050"/>
              <a:gd name="connsiteY0" fmla="*/ 408373 h 408373"/>
              <a:gd name="connsiteX1" fmla="*/ 578144 w 1988050"/>
              <a:gd name="connsiteY1" fmla="*/ 8878 h 408373"/>
              <a:gd name="connsiteX2" fmla="*/ 1988050 w 1988050"/>
              <a:gd name="connsiteY2" fmla="*/ 0 h 408373"/>
              <a:gd name="connsiteX0" fmla="*/ 0 w 1992739"/>
              <a:gd name="connsiteY0" fmla="*/ 399495 h 399495"/>
              <a:gd name="connsiteX1" fmla="*/ 578144 w 1992739"/>
              <a:gd name="connsiteY1" fmla="*/ 0 h 399495"/>
              <a:gd name="connsiteX2" fmla="*/ 1992739 w 1992739"/>
              <a:gd name="connsiteY2" fmla="*/ 14568 h 399495"/>
              <a:gd name="connsiteX0" fmla="*/ 0 w 1997429"/>
              <a:gd name="connsiteY0" fmla="*/ 408373 h 408373"/>
              <a:gd name="connsiteX1" fmla="*/ 578144 w 1997429"/>
              <a:gd name="connsiteY1" fmla="*/ 8878 h 408373"/>
              <a:gd name="connsiteX2" fmla="*/ 1997429 w 1997429"/>
              <a:gd name="connsiteY2" fmla="*/ 0 h 408373"/>
              <a:gd name="connsiteX0" fmla="*/ 0 w 1997429"/>
              <a:gd name="connsiteY0" fmla="*/ 399495 h 399495"/>
              <a:gd name="connsiteX1" fmla="*/ 578144 w 1997429"/>
              <a:gd name="connsiteY1" fmla="*/ 0 h 399495"/>
              <a:gd name="connsiteX2" fmla="*/ 1997429 w 1997429"/>
              <a:gd name="connsiteY2" fmla="*/ 500 h 39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7429" h="399495">
                <a:moveTo>
                  <a:pt x="0" y="399495"/>
                </a:moveTo>
                <a:lnTo>
                  <a:pt x="578144" y="0"/>
                </a:lnTo>
                <a:lnTo>
                  <a:pt x="1997429" y="500"/>
                </a:lnTo>
              </a:path>
            </a:pathLst>
          </a:custGeom>
          <a:noFill/>
          <a:ln w="25400">
            <a:solidFill>
              <a:schemeClr val="accent1"/>
            </a:solidFill>
            <a:headEnd type="oval"/>
            <a:tailEnd type="oval"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544AFE-FE01-AC3C-5E46-D3651EB15851}"/>
              </a:ext>
            </a:extLst>
          </p:cNvPr>
          <p:cNvSpPr txBox="1"/>
          <p:nvPr/>
        </p:nvSpPr>
        <p:spPr>
          <a:xfrm>
            <a:off x="1322294" y="6292407"/>
            <a:ext cx="8412880" cy="577081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kumimoji="1" lang="en-US" altLang="zh-CN" sz="1050"/>
              <a:t>[1] Fu, Wenjie, et al. "Membership Inference Attacks against Fine-tuned Large Language Models via Self-prompt Calibration.” NeurIPS’24.</a:t>
            </a:r>
          </a:p>
          <a:p>
            <a:r>
              <a:rPr kumimoji="1" lang="en-US" altLang="zh-CN" sz="1050"/>
              <a:t>[2] Shi, </a:t>
            </a:r>
            <a:r>
              <a:rPr kumimoji="1" lang="en-US" altLang="zh-CN" sz="1050" err="1"/>
              <a:t>Weijia</a:t>
            </a:r>
            <a:r>
              <a:rPr kumimoji="1" lang="en-US" altLang="zh-CN" sz="1050"/>
              <a:t>, et al. “Detecting Pretraining Data from Large Language Models.” ICLR’24</a:t>
            </a:r>
          </a:p>
          <a:p>
            <a:r>
              <a:rPr kumimoji="1" lang="en-US" altLang="zh-CN" sz="1050"/>
              <a:t>[3] Zhang, </a:t>
            </a:r>
            <a:r>
              <a:rPr kumimoji="1" lang="en-US" altLang="zh-CN" sz="1050" err="1"/>
              <a:t>Jingyang</a:t>
            </a:r>
            <a:r>
              <a:rPr kumimoji="1" lang="en-US" altLang="zh-CN" sz="1050"/>
              <a:t>, et al. "Min-K%++: Improved Baseline for Detecting Pre-Training Data from Large Language Models.” ICLR’25</a:t>
            </a:r>
            <a:endParaRPr kumimoji="1" lang="zh-CN" altLang="en-US" sz="1050"/>
          </a:p>
        </p:txBody>
      </p:sp>
      <p:sp>
        <p:nvSpPr>
          <p:cNvPr id="2" name="矩形 26">
            <a:extLst>
              <a:ext uri="{FF2B5EF4-FFF2-40B4-BE49-F238E27FC236}">
                <a16:creationId xmlns:a16="http://schemas.microsoft.com/office/drawing/2014/main" id="{7A85497A-2CC4-0182-8FBE-3C3BE74A4507}"/>
              </a:ext>
            </a:extLst>
          </p:cNvPr>
          <p:cNvSpPr/>
          <p:nvPr/>
        </p:nvSpPr>
        <p:spPr>
          <a:xfrm>
            <a:off x="5311715" y="2402276"/>
            <a:ext cx="5099186" cy="416588"/>
          </a:xfrm>
          <a:custGeom>
            <a:avLst/>
            <a:gdLst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10788687 w 10788687"/>
              <a:gd name="connsiteY2" fmla="*/ 870012 h 870012"/>
              <a:gd name="connsiteX3" fmla="*/ 0 w 10788687"/>
              <a:gd name="connsiteY3" fmla="*/ 870012 h 870012"/>
              <a:gd name="connsiteX4" fmla="*/ 0 w 10788687"/>
              <a:gd name="connsiteY4" fmla="*/ 0 h 870012"/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10788687 w 10788687"/>
              <a:gd name="connsiteY2" fmla="*/ 870012 h 870012"/>
              <a:gd name="connsiteX3" fmla="*/ 8939813 w 10788687"/>
              <a:gd name="connsiteY3" fmla="*/ 870012 h 870012"/>
              <a:gd name="connsiteX4" fmla="*/ 0 w 10788687"/>
              <a:gd name="connsiteY4" fmla="*/ 0 h 870012"/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10406947 w 10788687"/>
              <a:gd name="connsiteY2" fmla="*/ 870012 h 870012"/>
              <a:gd name="connsiteX3" fmla="*/ 8939813 w 10788687"/>
              <a:gd name="connsiteY3" fmla="*/ 870012 h 870012"/>
              <a:gd name="connsiteX4" fmla="*/ 0 w 10788687"/>
              <a:gd name="connsiteY4" fmla="*/ 0 h 870012"/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10406947 w 10788687"/>
              <a:gd name="connsiteY2" fmla="*/ 870012 h 870012"/>
              <a:gd name="connsiteX3" fmla="*/ 3551217 w 10788687"/>
              <a:gd name="connsiteY3" fmla="*/ 870012 h 870012"/>
              <a:gd name="connsiteX4" fmla="*/ 0 w 10788687"/>
              <a:gd name="connsiteY4" fmla="*/ 0 h 870012"/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8091694 w 10788687"/>
              <a:gd name="connsiteY2" fmla="*/ 870012 h 870012"/>
              <a:gd name="connsiteX3" fmla="*/ 3551217 w 10788687"/>
              <a:gd name="connsiteY3" fmla="*/ 870012 h 870012"/>
              <a:gd name="connsiteX4" fmla="*/ 0 w 10788687"/>
              <a:gd name="connsiteY4" fmla="*/ 0 h 870012"/>
              <a:gd name="connsiteX0" fmla="*/ 0 w 10788687"/>
              <a:gd name="connsiteY0" fmla="*/ 0 h 870012"/>
              <a:gd name="connsiteX1" fmla="*/ 10788687 w 10788687"/>
              <a:gd name="connsiteY1" fmla="*/ 0 h 870012"/>
              <a:gd name="connsiteX2" fmla="*/ 7794758 w 10788687"/>
              <a:gd name="connsiteY2" fmla="*/ 870012 h 870012"/>
              <a:gd name="connsiteX3" fmla="*/ 3551217 w 10788687"/>
              <a:gd name="connsiteY3" fmla="*/ 870012 h 870012"/>
              <a:gd name="connsiteX4" fmla="*/ 0 w 10788687"/>
              <a:gd name="connsiteY4" fmla="*/ 0 h 870012"/>
              <a:gd name="connsiteX0" fmla="*/ 0 w 10374838"/>
              <a:gd name="connsiteY0" fmla="*/ 0 h 870012"/>
              <a:gd name="connsiteX1" fmla="*/ 10374838 w 10374838"/>
              <a:gd name="connsiteY1" fmla="*/ 0 h 870012"/>
              <a:gd name="connsiteX2" fmla="*/ 7380909 w 10374838"/>
              <a:gd name="connsiteY2" fmla="*/ 870012 h 870012"/>
              <a:gd name="connsiteX3" fmla="*/ 3137368 w 10374838"/>
              <a:gd name="connsiteY3" fmla="*/ 870012 h 870012"/>
              <a:gd name="connsiteX4" fmla="*/ 0 w 10374838"/>
              <a:gd name="connsiteY4" fmla="*/ 0 h 870012"/>
              <a:gd name="connsiteX0" fmla="*/ 0 w 10061929"/>
              <a:gd name="connsiteY0" fmla="*/ 0 h 870012"/>
              <a:gd name="connsiteX1" fmla="*/ 10061929 w 10061929"/>
              <a:gd name="connsiteY1" fmla="*/ 0 h 870012"/>
              <a:gd name="connsiteX2" fmla="*/ 7380909 w 10061929"/>
              <a:gd name="connsiteY2" fmla="*/ 870012 h 870012"/>
              <a:gd name="connsiteX3" fmla="*/ 3137368 w 10061929"/>
              <a:gd name="connsiteY3" fmla="*/ 870012 h 870012"/>
              <a:gd name="connsiteX4" fmla="*/ 0 w 10061929"/>
              <a:gd name="connsiteY4" fmla="*/ 0 h 870012"/>
              <a:gd name="connsiteX0" fmla="*/ 0 w 10061929"/>
              <a:gd name="connsiteY0" fmla="*/ 0 h 870012"/>
              <a:gd name="connsiteX1" fmla="*/ 10061929 w 10061929"/>
              <a:gd name="connsiteY1" fmla="*/ 0 h 870012"/>
              <a:gd name="connsiteX2" fmla="*/ 7380909 w 10061929"/>
              <a:gd name="connsiteY2" fmla="*/ 870012 h 870012"/>
              <a:gd name="connsiteX3" fmla="*/ 2853875 w 10061929"/>
              <a:gd name="connsiteY3" fmla="*/ 870012 h 870012"/>
              <a:gd name="connsiteX4" fmla="*/ 0 w 10061929"/>
              <a:gd name="connsiteY4" fmla="*/ 0 h 870012"/>
              <a:gd name="connsiteX0" fmla="*/ 0 w 10061929"/>
              <a:gd name="connsiteY0" fmla="*/ 0 h 880224"/>
              <a:gd name="connsiteX1" fmla="*/ 10061929 w 10061929"/>
              <a:gd name="connsiteY1" fmla="*/ 0 h 880224"/>
              <a:gd name="connsiteX2" fmla="*/ 7479042 w 10061929"/>
              <a:gd name="connsiteY2" fmla="*/ 880224 h 880224"/>
              <a:gd name="connsiteX3" fmla="*/ 2853875 w 10061929"/>
              <a:gd name="connsiteY3" fmla="*/ 870012 h 880224"/>
              <a:gd name="connsiteX4" fmla="*/ 0 w 10061929"/>
              <a:gd name="connsiteY4" fmla="*/ 0 h 880224"/>
              <a:gd name="connsiteX0" fmla="*/ 0 w 10923308"/>
              <a:gd name="connsiteY0" fmla="*/ 0 h 880224"/>
              <a:gd name="connsiteX1" fmla="*/ 10923308 w 10923308"/>
              <a:gd name="connsiteY1" fmla="*/ 10210 h 880224"/>
              <a:gd name="connsiteX2" fmla="*/ 7479042 w 10923308"/>
              <a:gd name="connsiteY2" fmla="*/ 880224 h 880224"/>
              <a:gd name="connsiteX3" fmla="*/ 2853875 w 10923308"/>
              <a:gd name="connsiteY3" fmla="*/ 870012 h 880224"/>
              <a:gd name="connsiteX4" fmla="*/ 0 w 10923308"/>
              <a:gd name="connsiteY4" fmla="*/ 0 h 880224"/>
              <a:gd name="connsiteX0" fmla="*/ 0 w 11370355"/>
              <a:gd name="connsiteY0" fmla="*/ 2 h 870014"/>
              <a:gd name="connsiteX1" fmla="*/ 11370355 w 11370355"/>
              <a:gd name="connsiteY1" fmla="*/ 0 h 870014"/>
              <a:gd name="connsiteX2" fmla="*/ 7926089 w 11370355"/>
              <a:gd name="connsiteY2" fmla="*/ 870014 h 870014"/>
              <a:gd name="connsiteX3" fmla="*/ 3300922 w 11370355"/>
              <a:gd name="connsiteY3" fmla="*/ 859802 h 870014"/>
              <a:gd name="connsiteX4" fmla="*/ 0 w 11370355"/>
              <a:gd name="connsiteY4" fmla="*/ 2 h 87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0355" h="870014">
                <a:moveTo>
                  <a:pt x="0" y="2"/>
                </a:moveTo>
                <a:lnTo>
                  <a:pt x="11370355" y="0"/>
                </a:lnTo>
                <a:lnTo>
                  <a:pt x="7926089" y="870014"/>
                </a:lnTo>
                <a:lnTo>
                  <a:pt x="3300922" y="859802"/>
                </a:lnTo>
                <a:lnTo>
                  <a:pt x="0" y="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  <a:alpha val="50171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32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8BBEA-A57E-C4EF-AFE5-EFDD04AC1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3D5C761-5D1F-07D9-5E19-943F251A11F4}"/>
              </a:ext>
            </a:extLst>
          </p:cNvPr>
          <p:cNvSpPr txBox="1"/>
          <p:nvPr/>
        </p:nvSpPr>
        <p:spPr>
          <a:xfrm>
            <a:off x="109855" y="1052830"/>
            <a:ext cx="9616036" cy="5573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>
              <a:buFont typeface="Wingdings" panose="05000000000000000000" charset="0"/>
              <a:buChar char="Ø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MIAs are further challenged by </a:t>
            </a:r>
            <a:r>
              <a:rPr 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LLM alignment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perform MIA on aligned LLM?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238902F-373B-42C7-C9C4-9D9B4C2BE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8757" y="1633959"/>
            <a:ext cx="8999697" cy="434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1">
            <a:extLst>
              <a:ext uri="{FF2B5EF4-FFF2-40B4-BE49-F238E27FC236}">
                <a16:creationId xmlns:a16="http://schemas.microsoft.com/office/drawing/2014/main" id="{1423DA18-FE6C-D6C3-62E6-0A7FDBC7FF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1995" y="60325"/>
            <a:ext cx="10608945" cy="700405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9D25AF-5A3F-E298-2654-F80BA262F7B4}"/>
              </a:ext>
            </a:extLst>
          </p:cNvPr>
          <p:cNvSpPr txBox="1"/>
          <p:nvPr/>
        </p:nvSpPr>
        <p:spPr>
          <a:xfrm>
            <a:off x="8524190" y="1855420"/>
            <a:ext cx="3129547" cy="64633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alignment [1]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Catastrophic forgetting [2]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050F13-3BFD-3273-8CCF-147297E7F04C}"/>
              </a:ext>
            </a:extLst>
          </p:cNvPr>
          <p:cNvSpPr txBox="1"/>
          <p:nvPr/>
        </p:nvSpPr>
        <p:spPr>
          <a:xfrm>
            <a:off x="6792767" y="2767079"/>
            <a:ext cx="227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Accuracy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" name="任意形状 8">
            <a:extLst>
              <a:ext uri="{FF2B5EF4-FFF2-40B4-BE49-F238E27FC236}">
                <a16:creationId xmlns:a16="http://schemas.microsoft.com/office/drawing/2014/main" id="{01D8919B-7E15-8E9B-B6F7-CFE3EBA34CBC}"/>
              </a:ext>
            </a:extLst>
          </p:cNvPr>
          <p:cNvSpPr/>
          <p:nvPr/>
        </p:nvSpPr>
        <p:spPr>
          <a:xfrm>
            <a:off x="6320901" y="3018408"/>
            <a:ext cx="2317072" cy="452761"/>
          </a:xfrm>
          <a:custGeom>
            <a:avLst/>
            <a:gdLst>
              <a:gd name="connsiteX0" fmla="*/ 0 w 2317072"/>
              <a:gd name="connsiteY0" fmla="*/ 452761 h 452761"/>
              <a:gd name="connsiteX1" fmla="*/ 630315 w 2317072"/>
              <a:gd name="connsiteY1" fmla="*/ 62143 h 452761"/>
              <a:gd name="connsiteX2" fmla="*/ 2015231 w 2317072"/>
              <a:gd name="connsiteY2" fmla="*/ 53266 h 452761"/>
              <a:gd name="connsiteX3" fmla="*/ 2015231 w 2317072"/>
              <a:gd name="connsiteY3" fmla="*/ 53266 h 452761"/>
              <a:gd name="connsiteX4" fmla="*/ 2317072 w 2317072"/>
              <a:gd name="connsiteY4" fmla="*/ 0 h 45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072" h="452761">
                <a:moveTo>
                  <a:pt x="0" y="452761"/>
                </a:moveTo>
                <a:lnTo>
                  <a:pt x="630315" y="62143"/>
                </a:lnTo>
                <a:lnTo>
                  <a:pt x="2015231" y="53266"/>
                </a:lnTo>
                <a:lnTo>
                  <a:pt x="2015231" y="53266"/>
                </a:lnTo>
                <a:lnTo>
                  <a:pt x="2317072" y="0"/>
                </a:lnTo>
              </a:path>
            </a:pathLst>
          </a:custGeom>
          <a:noFill/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5F551E-782E-2D00-6D8F-6F4322D2A870}"/>
              </a:ext>
            </a:extLst>
          </p:cNvPr>
          <p:cNvSpPr txBox="1"/>
          <p:nvPr/>
        </p:nvSpPr>
        <p:spPr>
          <a:xfrm>
            <a:off x="10001237" y="3729245"/>
            <a:ext cx="2190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 Accuracy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BA4E2E80-F15C-6C04-72E4-3665580BABA7}"/>
              </a:ext>
            </a:extLst>
          </p:cNvPr>
          <p:cNvSpPr/>
          <p:nvPr/>
        </p:nvSpPr>
        <p:spPr>
          <a:xfrm>
            <a:off x="9492796" y="4083872"/>
            <a:ext cx="1997429" cy="399495"/>
          </a:xfrm>
          <a:custGeom>
            <a:avLst/>
            <a:gdLst>
              <a:gd name="connsiteX0" fmla="*/ 0 w 2281561"/>
              <a:gd name="connsiteY0" fmla="*/ 408373 h 408373"/>
              <a:gd name="connsiteX1" fmla="*/ 905522 w 2281561"/>
              <a:gd name="connsiteY1" fmla="*/ 8878 h 408373"/>
              <a:gd name="connsiteX2" fmla="*/ 2281561 w 2281561"/>
              <a:gd name="connsiteY2" fmla="*/ 0 h 408373"/>
              <a:gd name="connsiteX0" fmla="*/ 0 w 2281561"/>
              <a:gd name="connsiteY0" fmla="*/ 408373 h 408373"/>
              <a:gd name="connsiteX1" fmla="*/ 578144 w 2281561"/>
              <a:gd name="connsiteY1" fmla="*/ 8878 h 408373"/>
              <a:gd name="connsiteX2" fmla="*/ 2281561 w 2281561"/>
              <a:gd name="connsiteY2" fmla="*/ 0 h 408373"/>
              <a:gd name="connsiteX0" fmla="*/ 0 w 1988050"/>
              <a:gd name="connsiteY0" fmla="*/ 408373 h 408373"/>
              <a:gd name="connsiteX1" fmla="*/ 578144 w 1988050"/>
              <a:gd name="connsiteY1" fmla="*/ 8878 h 408373"/>
              <a:gd name="connsiteX2" fmla="*/ 1988050 w 1988050"/>
              <a:gd name="connsiteY2" fmla="*/ 0 h 408373"/>
              <a:gd name="connsiteX0" fmla="*/ 0 w 1992739"/>
              <a:gd name="connsiteY0" fmla="*/ 399495 h 399495"/>
              <a:gd name="connsiteX1" fmla="*/ 578144 w 1992739"/>
              <a:gd name="connsiteY1" fmla="*/ 0 h 399495"/>
              <a:gd name="connsiteX2" fmla="*/ 1992739 w 1992739"/>
              <a:gd name="connsiteY2" fmla="*/ 14568 h 399495"/>
              <a:gd name="connsiteX0" fmla="*/ 0 w 1997429"/>
              <a:gd name="connsiteY0" fmla="*/ 408373 h 408373"/>
              <a:gd name="connsiteX1" fmla="*/ 578144 w 1997429"/>
              <a:gd name="connsiteY1" fmla="*/ 8878 h 408373"/>
              <a:gd name="connsiteX2" fmla="*/ 1997429 w 1997429"/>
              <a:gd name="connsiteY2" fmla="*/ 0 h 408373"/>
              <a:gd name="connsiteX0" fmla="*/ 0 w 1997429"/>
              <a:gd name="connsiteY0" fmla="*/ 399495 h 399495"/>
              <a:gd name="connsiteX1" fmla="*/ 578144 w 1997429"/>
              <a:gd name="connsiteY1" fmla="*/ 0 h 399495"/>
              <a:gd name="connsiteX2" fmla="*/ 1997429 w 1997429"/>
              <a:gd name="connsiteY2" fmla="*/ 500 h 39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7429" h="399495">
                <a:moveTo>
                  <a:pt x="0" y="399495"/>
                </a:moveTo>
                <a:lnTo>
                  <a:pt x="578144" y="0"/>
                </a:lnTo>
                <a:lnTo>
                  <a:pt x="1997429" y="500"/>
                </a:lnTo>
              </a:path>
            </a:pathLst>
          </a:custGeom>
          <a:noFill/>
          <a:ln w="25400">
            <a:solidFill>
              <a:srgbClr val="7030A0"/>
            </a:solidFill>
            <a:headEnd type="oval"/>
            <a:tailEnd type="oval"/>
          </a:ln>
        </p:spPr>
        <p:txBody>
          <a:bodyPr rtlCol="0" anchor="ctr"/>
          <a:lstStyle/>
          <a:p>
            <a:pPr algn="ctr"/>
            <a:endParaRPr kumimoji="1" lang="zh-CN" altLang="en-US">
              <a:solidFill>
                <a:srgbClr val="7030A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6A404D-EA72-C941-E06B-FD6E5265D56D}"/>
              </a:ext>
            </a:extLst>
          </p:cNvPr>
          <p:cNvSpPr txBox="1"/>
          <p:nvPr/>
        </p:nvSpPr>
        <p:spPr>
          <a:xfrm>
            <a:off x="1322294" y="6453990"/>
            <a:ext cx="9672841" cy="415498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kumimoji="1" lang="en-US" altLang="zh-CN" sz="1050" dirty="0"/>
              <a:t>[1] Ji, Jiaming, et al. "Beavertails: Towards improved safety alignment of </a:t>
            </a:r>
            <a:r>
              <a:rPr kumimoji="1" lang="en-US" altLang="zh-CN" sz="1050" dirty="0" err="1"/>
              <a:t>llm</a:t>
            </a:r>
            <a:r>
              <a:rPr kumimoji="1" lang="en-US" altLang="zh-CN" sz="1050" dirty="0"/>
              <a:t> via a human-preference dataset." NeurIPS’24.</a:t>
            </a:r>
          </a:p>
          <a:p>
            <a:r>
              <a:rPr kumimoji="1" lang="en-US" altLang="zh-CN" sz="1050" dirty="0"/>
              <a:t>[2] Luo, Yun, et al. "An empirical study of catastrophic forgetting in large language models during continual fine-tuning." </a:t>
            </a:r>
            <a:r>
              <a:rPr kumimoji="1" lang="en-US" altLang="zh-CN" sz="1050" dirty="0" err="1"/>
              <a:t>arXiv</a:t>
            </a:r>
            <a:r>
              <a:rPr kumimoji="1" lang="en-US" altLang="zh-CN" sz="1050" dirty="0"/>
              <a:t> preprint arXiv:2308.08747 (2023).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C61F69-0001-AE62-2C2C-CB7FF9E37883}"/>
              </a:ext>
            </a:extLst>
          </p:cNvPr>
          <p:cNvSpPr txBox="1"/>
          <p:nvPr/>
        </p:nvSpPr>
        <p:spPr>
          <a:xfrm rot="1184997">
            <a:off x="9098418" y="2624903"/>
            <a:ext cx="9028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gradFill>
                  <a:gsLst>
                    <a:gs pos="0">
                      <a:srgbClr val="C00000"/>
                    </a:gs>
                    <a:gs pos="100000">
                      <a:srgbClr val="7030A0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Worse</a:t>
            </a:r>
            <a:endParaRPr lang="zh-CN" altLang="en-US" sz="2000" b="1">
              <a:gradFill>
                <a:gsLst>
                  <a:gs pos="0">
                    <a:srgbClr val="C00000"/>
                  </a:gs>
                  <a:gs pos="100000">
                    <a:srgbClr val="7030A0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下弧形箭头 14">
            <a:extLst>
              <a:ext uri="{FF2B5EF4-FFF2-40B4-BE49-F238E27FC236}">
                <a16:creationId xmlns:a16="http://schemas.microsoft.com/office/drawing/2014/main" id="{9B053A81-42F2-2962-DD77-72DDA1C3BBFD}"/>
              </a:ext>
            </a:extLst>
          </p:cNvPr>
          <p:cNvSpPr/>
          <p:nvPr/>
        </p:nvSpPr>
        <p:spPr>
          <a:xfrm rot="1227779">
            <a:off x="8500424" y="3087440"/>
            <a:ext cx="1752347" cy="354627"/>
          </a:xfrm>
          <a:prstGeom prst="curvedDownArrow">
            <a:avLst>
              <a:gd name="adj1" fmla="val 23053"/>
              <a:gd name="adj2" fmla="val 67951"/>
              <a:gd name="adj3" fmla="val 24531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342900" indent="-34290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110000"/>
            </a:pPr>
            <a:endParaRPr kumimoji="1"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DA469C76-5935-2FA2-1331-F2178402F1B5}"/>
              </a:ext>
            </a:extLst>
          </p:cNvPr>
          <p:cNvSpPr/>
          <p:nvPr/>
        </p:nvSpPr>
        <p:spPr>
          <a:xfrm>
            <a:off x="6320901" y="3121706"/>
            <a:ext cx="1915005" cy="399495"/>
          </a:xfrm>
          <a:custGeom>
            <a:avLst/>
            <a:gdLst>
              <a:gd name="connsiteX0" fmla="*/ 0 w 2281561"/>
              <a:gd name="connsiteY0" fmla="*/ 408373 h 408373"/>
              <a:gd name="connsiteX1" fmla="*/ 905522 w 2281561"/>
              <a:gd name="connsiteY1" fmla="*/ 8878 h 408373"/>
              <a:gd name="connsiteX2" fmla="*/ 2281561 w 2281561"/>
              <a:gd name="connsiteY2" fmla="*/ 0 h 408373"/>
              <a:gd name="connsiteX0" fmla="*/ 0 w 2281561"/>
              <a:gd name="connsiteY0" fmla="*/ 408373 h 408373"/>
              <a:gd name="connsiteX1" fmla="*/ 578144 w 2281561"/>
              <a:gd name="connsiteY1" fmla="*/ 8878 h 408373"/>
              <a:gd name="connsiteX2" fmla="*/ 2281561 w 2281561"/>
              <a:gd name="connsiteY2" fmla="*/ 0 h 408373"/>
              <a:gd name="connsiteX0" fmla="*/ 0 w 1988050"/>
              <a:gd name="connsiteY0" fmla="*/ 408373 h 408373"/>
              <a:gd name="connsiteX1" fmla="*/ 578144 w 1988050"/>
              <a:gd name="connsiteY1" fmla="*/ 8878 h 408373"/>
              <a:gd name="connsiteX2" fmla="*/ 1988050 w 1988050"/>
              <a:gd name="connsiteY2" fmla="*/ 0 h 408373"/>
              <a:gd name="connsiteX0" fmla="*/ 0 w 1992739"/>
              <a:gd name="connsiteY0" fmla="*/ 399495 h 399495"/>
              <a:gd name="connsiteX1" fmla="*/ 578144 w 1992739"/>
              <a:gd name="connsiteY1" fmla="*/ 0 h 399495"/>
              <a:gd name="connsiteX2" fmla="*/ 1992739 w 1992739"/>
              <a:gd name="connsiteY2" fmla="*/ 14568 h 399495"/>
              <a:gd name="connsiteX0" fmla="*/ 0 w 1997429"/>
              <a:gd name="connsiteY0" fmla="*/ 408373 h 408373"/>
              <a:gd name="connsiteX1" fmla="*/ 578144 w 1997429"/>
              <a:gd name="connsiteY1" fmla="*/ 8878 h 408373"/>
              <a:gd name="connsiteX2" fmla="*/ 1997429 w 1997429"/>
              <a:gd name="connsiteY2" fmla="*/ 0 h 408373"/>
              <a:gd name="connsiteX0" fmla="*/ 0 w 1997429"/>
              <a:gd name="connsiteY0" fmla="*/ 399495 h 399495"/>
              <a:gd name="connsiteX1" fmla="*/ 578144 w 1997429"/>
              <a:gd name="connsiteY1" fmla="*/ 0 h 399495"/>
              <a:gd name="connsiteX2" fmla="*/ 1997429 w 1997429"/>
              <a:gd name="connsiteY2" fmla="*/ 500 h 39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7429" h="399495">
                <a:moveTo>
                  <a:pt x="0" y="399495"/>
                </a:moveTo>
                <a:lnTo>
                  <a:pt x="578144" y="0"/>
                </a:lnTo>
                <a:lnTo>
                  <a:pt x="1997429" y="500"/>
                </a:lnTo>
              </a:path>
            </a:pathLst>
          </a:custGeom>
          <a:noFill/>
          <a:ln w="25400">
            <a:solidFill>
              <a:srgbClr val="C00000"/>
            </a:solidFill>
            <a:headEnd type="oval"/>
            <a:tailEnd type="oval"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任意多边形: 形状 166">
            <a:extLst>
              <a:ext uri="{FF2B5EF4-FFF2-40B4-BE49-F238E27FC236}">
                <a16:creationId xmlns:a16="http://schemas.microsoft.com/office/drawing/2014/main" id="{B1DE140E-0C16-0290-A04F-D07BFC1D1A81}"/>
              </a:ext>
            </a:extLst>
          </p:cNvPr>
          <p:cNvSpPr/>
          <p:nvPr/>
        </p:nvSpPr>
        <p:spPr>
          <a:xfrm>
            <a:off x="6172362" y="1612709"/>
            <a:ext cx="2112526" cy="573414"/>
          </a:xfrm>
          <a:custGeom>
            <a:avLst/>
            <a:gdLst>
              <a:gd name="connsiteX0" fmla="*/ 0 w 2522220"/>
              <a:gd name="connsiteY0" fmla="*/ 0 h 1188720"/>
              <a:gd name="connsiteX1" fmla="*/ 1188720 w 2522220"/>
              <a:gd name="connsiteY1" fmla="*/ 1188720 h 1188720"/>
              <a:gd name="connsiteX2" fmla="*/ 2522220 w 2522220"/>
              <a:gd name="connsiteY2" fmla="*/ 1188720 h 1188720"/>
              <a:gd name="connsiteX0" fmla="*/ 0 w 2522220"/>
              <a:gd name="connsiteY0" fmla="*/ 0 h 1188720"/>
              <a:gd name="connsiteX1" fmla="*/ 1297760 w 2522220"/>
              <a:gd name="connsiteY1" fmla="*/ 1188720 h 1188720"/>
              <a:gd name="connsiteX2" fmla="*/ 2522220 w 2522220"/>
              <a:gd name="connsiteY2" fmla="*/ 1188720 h 1188720"/>
              <a:gd name="connsiteX0" fmla="*/ 0 w 2522220"/>
              <a:gd name="connsiteY0" fmla="*/ 0 h 1188720"/>
              <a:gd name="connsiteX1" fmla="*/ 1423576 w 2522220"/>
              <a:gd name="connsiteY1" fmla="*/ 1188720 h 1188720"/>
              <a:gd name="connsiteX2" fmla="*/ 2522220 w 2522220"/>
              <a:gd name="connsiteY2" fmla="*/ 1188720 h 1188720"/>
              <a:gd name="connsiteX0" fmla="*/ 0 w 2522220"/>
              <a:gd name="connsiteY0" fmla="*/ 0 h 1188720"/>
              <a:gd name="connsiteX1" fmla="*/ 310043 w 2522220"/>
              <a:gd name="connsiteY1" fmla="*/ 1125790 h 1188720"/>
              <a:gd name="connsiteX2" fmla="*/ 2522220 w 2522220"/>
              <a:gd name="connsiteY2" fmla="*/ 1188720 h 1188720"/>
              <a:gd name="connsiteX0" fmla="*/ 0 w 2522220"/>
              <a:gd name="connsiteY0" fmla="*/ 0 h 1188720"/>
              <a:gd name="connsiteX1" fmla="*/ 327307 w 2522220"/>
              <a:gd name="connsiteY1" fmla="*/ 1188720 h 1188720"/>
              <a:gd name="connsiteX2" fmla="*/ 2522220 w 2522220"/>
              <a:gd name="connsiteY2" fmla="*/ 1188720 h 1188720"/>
              <a:gd name="connsiteX0" fmla="*/ 0 w 2522220"/>
              <a:gd name="connsiteY0" fmla="*/ 0 h 1188720"/>
              <a:gd name="connsiteX1" fmla="*/ 318676 w 2522220"/>
              <a:gd name="connsiteY1" fmla="*/ 1167743 h 1188720"/>
              <a:gd name="connsiteX2" fmla="*/ 2522220 w 2522220"/>
              <a:gd name="connsiteY2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2220" h="1188720">
                <a:moveTo>
                  <a:pt x="0" y="0"/>
                </a:moveTo>
                <a:lnTo>
                  <a:pt x="318676" y="1167743"/>
                </a:lnTo>
                <a:lnTo>
                  <a:pt x="2522220" y="1188720"/>
                </a:lnTo>
              </a:path>
            </a:pathLst>
          </a:custGeom>
          <a:ln w="1905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115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7BA0E-F7A1-350D-19EE-591D07BEE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BD3B149-A4B8-C794-DD4D-128D8F0E53E8}"/>
              </a:ext>
            </a:extLst>
          </p:cNvPr>
          <p:cNvSpPr/>
          <p:nvPr/>
        </p:nvSpPr>
        <p:spPr>
          <a:xfrm>
            <a:off x="4425951" y="238241"/>
            <a:ext cx="3340100" cy="760583"/>
          </a:xfrm>
          <a:custGeom>
            <a:avLst/>
            <a:gdLst/>
            <a:ahLst/>
            <a:cxnLst/>
            <a:rect l="l" t="t" r="r" b="b"/>
            <a:pathLst>
              <a:path w="1939826" h="441722">
                <a:moveTo>
                  <a:pt x="364629" y="55067"/>
                </a:moveTo>
                <a:cubicBezTo>
                  <a:pt x="353913" y="55067"/>
                  <a:pt x="344735" y="57101"/>
                  <a:pt x="337095" y="61168"/>
                </a:cubicBezTo>
                <a:cubicBezTo>
                  <a:pt x="329456" y="65236"/>
                  <a:pt x="323651" y="71140"/>
                  <a:pt x="319683" y="78879"/>
                </a:cubicBezTo>
                <a:cubicBezTo>
                  <a:pt x="315714" y="86618"/>
                  <a:pt x="313729" y="95945"/>
                  <a:pt x="313729" y="106859"/>
                </a:cubicBezTo>
                <a:lnTo>
                  <a:pt x="313729" y="334863"/>
                </a:lnTo>
                <a:cubicBezTo>
                  <a:pt x="313729" y="345777"/>
                  <a:pt x="315714" y="355104"/>
                  <a:pt x="319683" y="362843"/>
                </a:cubicBezTo>
                <a:cubicBezTo>
                  <a:pt x="323651" y="370582"/>
                  <a:pt x="329456" y="376486"/>
                  <a:pt x="337095" y="380554"/>
                </a:cubicBezTo>
                <a:cubicBezTo>
                  <a:pt x="344735" y="384622"/>
                  <a:pt x="353913" y="386656"/>
                  <a:pt x="364629" y="386656"/>
                </a:cubicBezTo>
                <a:cubicBezTo>
                  <a:pt x="375344" y="386656"/>
                  <a:pt x="384522" y="384622"/>
                  <a:pt x="392162" y="380554"/>
                </a:cubicBezTo>
                <a:cubicBezTo>
                  <a:pt x="399802" y="376486"/>
                  <a:pt x="405606" y="370582"/>
                  <a:pt x="409575" y="362843"/>
                </a:cubicBezTo>
                <a:cubicBezTo>
                  <a:pt x="413544" y="355104"/>
                  <a:pt x="415528" y="345777"/>
                  <a:pt x="415528" y="334863"/>
                </a:cubicBezTo>
                <a:lnTo>
                  <a:pt x="415528" y="106859"/>
                </a:lnTo>
                <a:cubicBezTo>
                  <a:pt x="415528" y="95945"/>
                  <a:pt x="413544" y="86618"/>
                  <a:pt x="409575" y="78879"/>
                </a:cubicBezTo>
                <a:cubicBezTo>
                  <a:pt x="405606" y="71140"/>
                  <a:pt x="399802" y="65236"/>
                  <a:pt x="392162" y="61168"/>
                </a:cubicBezTo>
                <a:cubicBezTo>
                  <a:pt x="384522" y="57101"/>
                  <a:pt x="375344" y="55067"/>
                  <a:pt x="364629" y="55067"/>
                </a:cubicBezTo>
                <a:close/>
                <a:moveTo>
                  <a:pt x="1494234" y="4465"/>
                </a:moveTo>
                <a:lnTo>
                  <a:pt x="1704380" y="4465"/>
                </a:lnTo>
                <a:lnTo>
                  <a:pt x="1704380" y="58043"/>
                </a:lnTo>
                <a:lnTo>
                  <a:pt x="1627584" y="58043"/>
                </a:lnTo>
                <a:lnTo>
                  <a:pt x="1627584" y="437257"/>
                </a:lnTo>
                <a:lnTo>
                  <a:pt x="1571030" y="437257"/>
                </a:lnTo>
                <a:lnTo>
                  <a:pt x="1571030" y="58043"/>
                </a:lnTo>
                <a:lnTo>
                  <a:pt x="1494234" y="58043"/>
                </a:lnTo>
                <a:close/>
                <a:moveTo>
                  <a:pt x="1247775" y="4465"/>
                </a:moveTo>
                <a:lnTo>
                  <a:pt x="1297186" y="4465"/>
                </a:lnTo>
                <a:lnTo>
                  <a:pt x="1406426" y="310501"/>
                </a:lnTo>
                <a:lnTo>
                  <a:pt x="1406426" y="4465"/>
                </a:lnTo>
                <a:lnTo>
                  <a:pt x="1460301" y="4465"/>
                </a:lnTo>
                <a:lnTo>
                  <a:pt x="1460301" y="436960"/>
                </a:lnTo>
                <a:lnTo>
                  <a:pt x="1410295" y="436960"/>
                </a:lnTo>
                <a:lnTo>
                  <a:pt x="1301651" y="140656"/>
                </a:lnTo>
                <a:lnTo>
                  <a:pt x="1301651" y="436960"/>
                </a:lnTo>
                <a:lnTo>
                  <a:pt x="1247775" y="436960"/>
                </a:lnTo>
                <a:close/>
                <a:moveTo>
                  <a:pt x="1019175" y="4465"/>
                </a:moveTo>
                <a:lnTo>
                  <a:pt x="1048643" y="4465"/>
                </a:lnTo>
                <a:lnTo>
                  <a:pt x="1075729" y="4465"/>
                </a:lnTo>
                <a:lnTo>
                  <a:pt x="1204912" y="4465"/>
                </a:lnTo>
                <a:lnTo>
                  <a:pt x="1204912" y="58043"/>
                </a:lnTo>
                <a:lnTo>
                  <a:pt x="1075729" y="58043"/>
                </a:lnTo>
                <a:lnTo>
                  <a:pt x="1075729" y="195560"/>
                </a:lnTo>
                <a:lnTo>
                  <a:pt x="1190030" y="195560"/>
                </a:lnTo>
                <a:lnTo>
                  <a:pt x="1190030" y="249138"/>
                </a:lnTo>
                <a:lnTo>
                  <a:pt x="1075729" y="249138"/>
                </a:lnTo>
                <a:lnTo>
                  <a:pt x="1075729" y="383679"/>
                </a:lnTo>
                <a:lnTo>
                  <a:pt x="1204912" y="383679"/>
                </a:lnTo>
                <a:lnTo>
                  <a:pt x="1204912" y="437257"/>
                </a:lnTo>
                <a:lnTo>
                  <a:pt x="1075729" y="437257"/>
                </a:lnTo>
                <a:lnTo>
                  <a:pt x="1048643" y="437257"/>
                </a:lnTo>
                <a:lnTo>
                  <a:pt x="1019175" y="437257"/>
                </a:lnTo>
                <a:close/>
                <a:moveTo>
                  <a:pt x="779859" y="4465"/>
                </a:moveTo>
                <a:lnTo>
                  <a:pt x="990004" y="4465"/>
                </a:lnTo>
                <a:lnTo>
                  <a:pt x="990004" y="58043"/>
                </a:lnTo>
                <a:lnTo>
                  <a:pt x="913209" y="58043"/>
                </a:lnTo>
                <a:lnTo>
                  <a:pt x="913209" y="437257"/>
                </a:lnTo>
                <a:lnTo>
                  <a:pt x="856654" y="437257"/>
                </a:lnTo>
                <a:lnTo>
                  <a:pt x="856654" y="58043"/>
                </a:lnTo>
                <a:lnTo>
                  <a:pt x="779859" y="58043"/>
                </a:lnTo>
                <a:close/>
                <a:moveTo>
                  <a:pt x="533400" y="4465"/>
                </a:moveTo>
                <a:lnTo>
                  <a:pt x="582811" y="4465"/>
                </a:lnTo>
                <a:lnTo>
                  <a:pt x="692051" y="310501"/>
                </a:lnTo>
                <a:lnTo>
                  <a:pt x="692051" y="4465"/>
                </a:lnTo>
                <a:lnTo>
                  <a:pt x="745926" y="4465"/>
                </a:lnTo>
                <a:lnTo>
                  <a:pt x="745926" y="436960"/>
                </a:lnTo>
                <a:lnTo>
                  <a:pt x="695920" y="436960"/>
                </a:lnTo>
                <a:lnTo>
                  <a:pt x="587276" y="140656"/>
                </a:lnTo>
                <a:lnTo>
                  <a:pt x="587276" y="436960"/>
                </a:lnTo>
                <a:lnTo>
                  <a:pt x="533400" y="436960"/>
                </a:lnTo>
                <a:close/>
                <a:moveTo>
                  <a:pt x="1835646" y="0"/>
                </a:moveTo>
                <a:cubicBezTo>
                  <a:pt x="1857474" y="0"/>
                  <a:pt x="1875978" y="3919"/>
                  <a:pt x="1891159" y="11758"/>
                </a:cubicBezTo>
                <a:cubicBezTo>
                  <a:pt x="1906339" y="19596"/>
                  <a:pt x="1917849" y="31105"/>
                  <a:pt x="1925687" y="46286"/>
                </a:cubicBezTo>
                <a:cubicBezTo>
                  <a:pt x="1933525" y="61466"/>
                  <a:pt x="1937444" y="79871"/>
                  <a:pt x="1937444" y="101501"/>
                </a:cubicBezTo>
                <a:lnTo>
                  <a:pt x="1937444" y="124123"/>
                </a:lnTo>
                <a:lnTo>
                  <a:pt x="1880890" y="124123"/>
                </a:lnTo>
                <a:lnTo>
                  <a:pt x="1880890" y="103882"/>
                </a:lnTo>
                <a:cubicBezTo>
                  <a:pt x="1880890" y="88007"/>
                  <a:pt x="1877020" y="75902"/>
                  <a:pt x="1869281" y="67568"/>
                </a:cubicBezTo>
                <a:cubicBezTo>
                  <a:pt x="1861542" y="59234"/>
                  <a:pt x="1850330" y="55067"/>
                  <a:pt x="1835646" y="55067"/>
                </a:cubicBezTo>
                <a:cubicBezTo>
                  <a:pt x="1819969" y="55067"/>
                  <a:pt x="1808013" y="59035"/>
                  <a:pt x="1799778" y="66973"/>
                </a:cubicBezTo>
                <a:cubicBezTo>
                  <a:pt x="1791543" y="74910"/>
                  <a:pt x="1787426" y="86221"/>
                  <a:pt x="1787426" y="100906"/>
                </a:cubicBezTo>
                <a:lnTo>
                  <a:pt x="1787426" y="127992"/>
                </a:lnTo>
                <a:cubicBezTo>
                  <a:pt x="1787426" y="138906"/>
                  <a:pt x="1790005" y="148084"/>
                  <a:pt x="1795165" y="155525"/>
                </a:cubicBezTo>
                <a:cubicBezTo>
                  <a:pt x="1800324" y="162967"/>
                  <a:pt x="1806773" y="168970"/>
                  <a:pt x="1814512" y="173534"/>
                </a:cubicBezTo>
                <a:cubicBezTo>
                  <a:pt x="1822251" y="178098"/>
                  <a:pt x="1832868" y="183356"/>
                  <a:pt x="1846362" y="189309"/>
                </a:cubicBezTo>
                <a:cubicBezTo>
                  <a:pt x="1847751" y="189905"/>
                  <a:pt x="1849040" y="190500"/>
                  <a:pt x="1850231" y="191095"/>
                </a:cubicBezTo>
                <a:cubicBezTo>
                  <a:pt x="1851422" y="191691"/>
                  <a:pt x="1852712" y="192286"/>
                  <a:pt x="1854101" y="192881"/>
                </a:cubicBezTo>
                <a:cubicBezTo>
                  <a:pt x="1855093" y="193278"/>
                  <a:pt x="1856135" y="193725"/>
                  <a:pt x="1857226" y="194221"/>
                </a:cubicBezTo>
                <a:cubicBezTo>
                  <a:pt x="1858317" y="194717"/>
                  <a:pt x="1859359" y="195163"/>
                  <a:pt x="1860351" y="195560"/>
                </a:cubicBezTo>
                <a:cubicBezTo>
                  <a:pt x="1877615" y="203299"/>
                  <a:pt x="1891506" y="210691"/>
                  <a:pt x="1902023" y="217736"/>
                </a:cubicBezTo>
                <a:cubicBezTo>
                  <a:pt x="1912541" y="224780"/>
                  <a:pt x="1921470" y="234950"/>
                  <a:pt x="1928812" y="248245"/>
                </a:cubicBezTo>
                <a:cubicBezTo>
                  <a:pt x="1936155" y="261541"/>
                  <a:pt x="1939826" y="278904"/>
                  <a:pt x="1939826" y="300335"/>
                </a:cubicBezTo>
                <a:lnTo>
                  <a:pt x="1939826" y="339924"/>
                </a:lnTo>
                <a:cubicBezTo>
                  <a:pt x="1939826" y="361752"/>
                  <a:pt x="1935807" y="380256"/>
                  <a:pt x="1927771" y="395436"/>
                </a:cubicBezTo>
                <a:cubicBezTo>
                  <a:pt x="1919734" y="410617"/>
                  <a:pt x="1907976" y="422126"/>
                  <a:pt x="1892498" y="429965"/>
                </a:cubicBezTo>
                <a:cubicBezTo>
                  <a:pt x="1877020" y="437803"/>
                  <a:pt x="1858169" y="441722"/>
                  <a:pt x="1835944" y="441722"/>
                </a:cubicBezTo>
                <a:cubicBezTo>
                  <a:pt x="1813322" y="441722"/>
                  <a:pt x="1794172" y="437803"/>
                  <a:pt x="1778496" y="429965"/>
                </a:cubicBezTo>
                <a:cubicBezTo>
                  <a:pt x="1762819" y="422126"/>
                  <a:pt x="1750913" y="410617"/>
                  <a:pt x="1742777" y="395436"/>
                </a:cubicBezTo>
                <a:cubicBezTo>
                  <a:pt x="1734641" y="380256"/>
                  <a:pt x="1730573" y="361752"/>
                  <a:pt x="1730573" y="339924"/>
                </a:cubicBezTo>
                <a:lnTo>
                  <a:pt x="1730573" y="318492"/>
                </a:lnTo>
                <a:lnTo>
                  <a:pt x="1787128" y="318492"/>
                </a:lnTo>
                <a:lnTo>
                  <a:pt x="1787128" y="337840"/>
                </a:lnTo>
                <a:cubicBezTo>
                  <a:pt x="1787128" y="353517"/>
                  <a:pt x="1791345" y="365572"/>
                  <a:pt x="1799778" y="374005"/>
                </a:cubicBezTo>
                <a:cubicBezTo>
                  <a:pt x="1808212" y="382439"/>
                  <a:pt x="1820267" y="386656"/>
                  <a:pt x="1835944" y="386656"/>
                </a:cubicBezTo>
                <a:cubicBezTo>
                  <a:pt x="1851223" y="386656"/>
                  <a:pt x="1862931" y="382488"/>
                  <a:pt x="1871067" y="374154"/>
                </a:cubicBezTo>
                <a:cubicBezTo>
                  <a:pt x="1879203" y="365820"/>
                  <a:pt x="1883271" y="353715"/>
                  <a:pt x="1883271" y="337840"/>
                </a:cubicBezTo>
                <a:lnTo>
                  <a:pt x="1883271" y="300038"/>
                </a:lnTo>
                <a:cubicBezTo>
                  <a:pt x="1883271" y="289520"/>
                  <a:pt x="1880691" y="280591"/>
                  <a:pt x="1875532" y="273249"/>
                </a:cubicBezTo>
                <a:cubicBezTo>
                  <a:pt x="1870372" y="265906"/>
                  <a:pt x="1863923" y="259904"/>
                  <a:pt x="1856184" y="255240"/>
                </a:cubicBezTo>
                <a:cubicBezTo>
                  <a:pt x="1848445" y="250577"/>
                  <a:pt x="1837730" y="245170"/>
                  <a:pt x="1824037" y="239018"/>
                </a:cubicBezTo>
                <a:cubicBezTo>
                  <a:pt x="1823640" y="238820"/>
                  <a:pt x="1823244" y="238671"/>
                  <a:pt x="1822847" y="238572"/>
                </a:cubicBezTo>
                <a:cubicBezTo>
                  <a:pt x="1822450" y="238472"/>
                  <a:pt x="1822053" y="238324"/>
                  <a:pt x="1821656" y="238125"/>
                </a:cubicBezTo>
                <a:lnTo>
                  <a:pt x="1817489" y="236339"/>
                </a:lnTo>
                <a:cubicBezTo>
                  <a:pt x="1799233" y="228005"/>
                  <a:pt x="1784300" y="219869"/>
                  <a:pt x="1772692" y="211931"/>
                </a:cubicBezTo>
                <a:cubicBezTo>
                  <a:pt x="1761083" y="203994"/>
                  <a:pt x="1751211" y="192981"/>
                  <a:pt x="1743075" y="178892"/>
                </a:cubicBezTo>
                <a:cubicBezTo>
                  <a:pt x="1734939" y="164802"/>
                  <a:pt x="1730871" y="146943"/>
                  <a:pt x="1730871" y="125313"/>
                </a:cubicBezTo>
                <a:lnTo>
                  <a:pt x="1730871" y="100310"/>
                </a:lnTo>
                <a:cubicBezTo>
                  <a:pt x="1730871" y="78879"/>
                  <a:pt x="1734889" y="60672"/>
                  <a:pt x="1742926" y="45690"/>
                </a:cubicBezTo>
                <a:cubicBezTo>
                  <a:pt x="1750963" y="30708"/>
                  <a:pt x="1762819" y="19348"/>
                  <a:pt x="1778496" y="11609"/>
                </a:cubicBezTo>
                <a:cubicBezTo>
                  <a:pt x="1794172" y="3870"/>
                  <a:pt x="1813222" y="0"/>
                  <a:pt x="1835646" y="0"/>
                </a:cubicBezTo>
                <a:close/>
                <a:moveTo>
                  <a:pt x="364629" y="0"/>
                </a:moveTo>
                <a:cubicBezTo>
                  <a:pt x="387251" y="0"/>
                  <a:pt x="406598" y="4217"/>
                  <a:pt x="422672" y="12650"/>
                </a:cubicBezTo>
                <a:cubicBezTo>
                  <a:pt x="438745" y="21084"/>
                  <a:pt x="450999" y="33437"/>
                  <a:pt x="459432" y="49709"/>
                </a:cubicBezTo>
                <a:cubicBezTo>
                  <a:pt x="467866" y="65981"/>
                  <a:pt x="472083" y="85626"/>
                  <a:pt x="472083" y="108645"/>
                </a:cubicBezTo>
                <a:lnTo>
                  <a:pt x="472083" y="333077"/>
                </a:lnTo>
                <a:cubicBezTo>
                  <a:pt x="472083" y="355898"/>
                  <a:pt x="467866" y="375444"/>
                  <a:pt x="459432" y="391716"/>
                </a:cubicBezTo>
                <a:cubicBezTo>
                  <a:pt x="450999" y="407988"/>
                  <a:pt x="438745" y="420390"/>
                  <a:pt x="422672" y="428923"/>
                </a:cubicBezTo>
                <a:cubicBezTo>
                  <a:pt x="406598" y="437456"/>
                  <a:pt x="387251" y="441722"/>
                  <a:pt x="364629" y="441722"/>
                </a:cubicBezTo>
                <a:cubicBezTo>
                  <a:pt x="342007" y="441722"/>
                  <a:pt x="322659" y="437456"/>
                  <a:pt x="306586" y="428923"/>
                </a:cubicBezTo>
                <a:cubicBezTo>
                  <a:pt x="290512" y="420390"/>
                  <a:pt x="278259" y="407988"/>
                  <a:pt x="269825" y="391716"/>
                </a:cubicBezTo>
                <a:cubicBezTo>
                  <a:pt x="261392" y="375444"/>
                  <a:pt x="257175" y="355898"/>
                  <a:pt x="257175" y="333077"/>
                </a:cubicBezTo>
                <a:lnTo>
                  <a:pt x="257175" y="108645"/>
                </a:lnTo>
                <a:cubicBezTo>
                  <a:pt x="257175" y="85626"/>
                  <a:pt x="261392" y="65981"/>
                  <a:pt x="269825" y="49709"/>
                </a:cubicBezTo>
                <a:cubicBezTo>
                  <a:pt x="278259" y="33437"/>
                  <a:pt x="290512" y="21084"/>
                  <a:pt x="306586" y="12650"/>
                </a:cubicBezTo>
                <a:cubicBezTo>
                  <a:pt x="322659" y="4217"/>
                  <a:pt x="342007" y="0"/>
                  <a:pt x="364629" y="0"/>
                </a:cubicBezTo>
                <a:close/>
                <a:moveTo>
                  <a:pt x="100608" y="0"/>
                </a:moveTo>
                <a:cubicBezTo>
                  <a:pt x="121840" y="0"/>
                  <a:pt x="139997" y="4366"/>
                  <a:pt x="155079" y="13097"/>
                </a:cubicBezTo>
                <a:cubicBezTo>
                  <a:pt x="170160" y="21828"/>
                  <a:pt x="181620" y="34479"/>
                  <a:pt x="189458" y="51048"/>
                </a:cubicBezTo>
                <a:cubicBezTo>
                  <a:pt x="197296" y="67618"/>
                  <a:pt x="201215" y="87511"/>
                  <a:pt x="201215" y="110728"/>
                </a:cubicBezTo>
                <a:lnTo>
                  <a:pt x="201215" y="129183"/>
                </a:lnTo>
                <a:lnTo>
                  <a:pt x="144065" y="129183"/>
                </a:lnTo>
                <a:lnTo>
                  <a:pt x="144065" y="110728"/>
                </a:lnTo>
                <a:cubicBezTo>
                  <a:pt x="144065" y="99020"/>
                  <a:pt x="142379" y="88999"/>
                  <a:pt x="139005" y="80665"/>
                </a:cubicBezTo>
                <a:cubicBezTo>
                  <a:pt x="135632" y="72331"/>
                  <a:pt x="130671" y="65981"/>
                  <a:pt x="124122" y="61615"/>
                </a:cubicBezTo>
                <a:cubicBezTo>
                  <a:pt x="117574" y="57249"/>
                  <a:pt x="109736" y="55067"/>
                  <a:pt x="100608" y="55067"/>
                </a:cubicBezTo>
                <a:cubicBezTo>
                  <a:pt x="91479" y="55067"/>
                  <a:pt x="83691" y="57249"/>
                  <a:pt x="77242" y="61615"/>
                </a:cubicBezTo>
                <a:cubicBezTo>
                  <a:pt x="70792" y="65981"/>
                  <a:pt x="65831" y="72331"/>
                  <a:pt x="62359" y="80665"/>
                </a:cubicBezTo>
                <a:cubicBezTo>
                  <a:pt x="58886" y="88999"/>
                  <a:pt x="57150" y="99120"/>
                  <a:pt x="57150" y="111026"/>
                </a:cubicBezTo>
                <a:lnTo>
                  <a:pt x="57150" y="330994"/>
                </a:lnTo>
                <a:cubicBezTo>
                  <a:pt x="57150" y="342702"/>
                  <a:pt x="58886" y="352723"/>
                  <a:pt x="62359" y="361057"/>
                </a:cubicBezTo>
                <a:cubicBezTo>
                  <a:pt x="65831" y="369392"/>
                  <a:pt x="70792" y="375742"/>
                  <a:pt x="77242" y="380107"/>
                </a:cubicBezTo>
                <a:cubicBezTo>
                  <a:pt x="83691" y="384473"/>
                  <a:pt x="91479" y="386656"/>
                  <a:pt x="100608" y="386656"/>
                </a:cubicBezTo>
                <a:cubicBezTo>
                  <a:pt x="109736" y="386656"/>
                  <a:pt x="117574" y="384473"/>
                  <a:pt x="124122" y="380107"/>
                </a:cubicBezTo>
                <a:cubicBezTo>
                  <a:pt x="130671" y="375742"/>
                  <a:pt x="135632" y="369392"/>
                  <a:pt x="139005" y="361057"/>
                </a:cubicBezTo>
                <a:cubicBezTo>
                  <a:pt x="142379" y="352723"/>
                  <a:pt x="144065" y="342702"/>
                  <a:pt x="144065" y="330994"/>
                </a:cubicBezTo>
                <a:lnTo>
                  <a:pt x="144065" y="312539"/>
                </a:lnTo>
                <a:lnTo>
                  <a:pt x="201215" y="312539"/>
                </a:lnTo>
                <a:lnTo>
                  <a:pt x="201215" y="330994"/>
                </a:lnTo>
                <a:cubicBezTo>
                  <a:pt x="201215" y="354211"/>
                  <a:pt x="197296" y="374104"/>
                  <a:pt x="189458" y="390674"/>
                </a:cubicBezTo>
                <a:cubicBezTo>
                  <a:pt x="181620" y="407243"/>
                  <a:pt x="170160" y="419894"/>
                  <a:pt x="155079" y="428625"/>
                </a:cubicBezTo>
                <a:cubicBezTo>
                  <a:pt x="139997" y="437356"/>
                  <a:pt x="121840" y="441722"/>
                  <a:pt x="100608" y="441722"/>
                </a:cubicBezTo>
                <a:cubicBezTo>
                  <a:pt x="79573" y="441722"/>
                  <a:pt x="61515" y="437356"/>
                  <a:pt x="46434" y="428625"/>
                </a:cubicBezTo>
                <a:cubicBezTo>
                  <a:pt x="31353" y="419894"/>
                  <a:pt x="19844" y="407243"/>
                  <a:pt x="11906" y="390674"/>
                </a:cubicBezTo>
                <a:cubicBezTo>
                  <a:pt x="3969" y="374104"/>
                  <a:pt x="0" y="354211"/>
                  <a:pt x="0" y="330994"/>
                </a:cubicBezTo>
                <a:lnTo>
                  <a:pt x="0" y="111026"/>
                </a:lnTo>
                <a:cubicBezTo>
                  <a:pt x="0" y="87610"/>
                  <a:pt x="3969" y="67618"/>
                  <a:pt x="11906" y="51048"/>
                </a:cubicBezTo>
                <a:cubicBezTo>
                  <a:pt x="19844" y="34479"/>
                  <a:pt x="31303" y="21828"/>
                  <a:pt x="46285" y="13097"/>
                </a:cubicBezTo>
                <a:cubicBezTo>
                  <a:pt x="61267" y="4366"/>
                  <a:pt x="79375" y="0"/>
                  <a:pt x="10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866D5F-7BA1-90B4-B5EF-CADD7B6D59B2}"/>
              </a:ext>
            </a:extLst>
          </p:cNvPr>
          <p:cNvSpPr txBox="1"/>
          <p:nvPr/>
        </p:nvSpPr>
        <p:spPr>
          <a:xfrm>
            <a:off x="4606931" y="523663"/>
            <a:ext cx="29781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US" sz="4000" b="1">
                <a:solidFill>
                  <a:srgbClr val="082E72"/>
                </a:solidFill>
                <a:latin typeface="Arial" panose="020B0604020202020204"/>
                <a:ea typeface="微软雅黑" panose="020B0503020204020204" charset="-122"/>
              </a:rPr>
              <a:t>CONTENTS</a:t>
            </a:r>
          </a:p>
        </p:txBody>
      </p:sp>
      <p:grpSp>
        <p:nvGrpSpPr>
          <p:cNvPr id="2" name="组合 14">
            <a:extLst>
              <a:ext uri="{FF2B5EF4-FFF2-40B4-BE49-F238E27FC236}">
                <a16:creationId xmlns:a16="http://schemas.microsoft.com/office/drawing/2014/main" id="{D9CBD3A2-6933-D833-15B2-D228E57615C6}"/>
              </a:ext>
            </a:extLst>
          </p:cNvPr>
          <p:cNvGrpSpPr/>
          <p:nvPr/>
        </p:nvGrpSpPr>
        <p:grpSpPr>
          <a:xfrm>
            <a:off x="2462618" y="1071033"/>
            <a:ext cx="7266781" cy="0"/>
            <a:chOff x="962819" y="1555750"/>
            <a:chExt cx="7266781" cy="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AD3A5BB-0ECC-5016-8209-295E17FB227C}"/>
                </a:ext>
              </a:extLst>
            </p:cNvPr>
            <p:cNvCxnSpPr/>
            <p:nvPr/>
          </p:nvCxnSpPr>
          <p:spPr>
            <a:xfrm>
              <a:off x="962819" y="1555750"/>
              <a:ext cx="2396331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2"/>
                  </a:gs>
                  <a:gs pos="50000">
                    <a:srgbClr val="082E72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F3572CE-222D-255D-6D63-BDFB313A2428}"/>
                </a:ext>
              </a:extLst>
            </p:cNvPr>
            <p:cNvCxnSpPr/>
            <p:nvPr/>
          </p:nvCxnSpPr>
          <p:spPr>
            <a:xfrm>
              <a:off x="5833269" y="1555750"/>
              <a:ext cx="2396331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2"/>
                  </a:gs>
                  <a:gs pos="50000">
                    <a:srgbClr val="082E72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59">
            <a:extLst>
              <a:ext uri="{FF2B5EF4-FFF2-40B4-BE49-F238E27FC236}">
                <a16:creationId xmlns:a16="http://schemas.microsoft.com/office/drawing/2014/main" id="{36F92401-5DBC-3797-3FF0-C609F7FA64A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789153" y="1737851"/>
            <a:ext cx="6957753" cy="683642"/>
            <a:chOff x="2080527" y="2068635"/>
            <a:chExt cx="6957753" cy="683642"/>
          </a:xfrm>
        </p:grpSpPr>
        <p:sp>
          <p:nvSpPr>
            <p:cNvPr id="61" name="矩形: 圆角 54">
              <a:extLst>
                <a:ext uri="{FF2B5EF4-FFF2-40B4-BE49-F238E27FC236}">
                  <a16:creationId xmlns:a16="http://schemas.microsoft.com/office/drawing/2014/main" id="{A5731483-94E3-A8AB-59B2-D54B02970AF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080527" y="2068635"/>
              <a:ext cx="6957753" cy="683642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US" sz="160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02A8BDF5-E769-ED0D-AD89-185CA5E303D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194718" y="2168814"/>
              <a:ext cx="483286" cy="483284"/>
            </a:xfrm>
            <a:prstGeom prst="ellipse">
              <a:avLst/>
            </a:prstGeom>
            <a:solidFill>
              <a:srgbClr val="1A3F84"/>
            </a:solidFill>
            <a:ln w="31750">
              <a:solidFill>
                <a:srgbClr val="1A3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00E59D8-7A96-F5CE-362F-638B0FCD1E8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910571" y="2148846"/>
              <a:ext cx="5639458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>
                <a:defRPr/>
              </a:pPr>
              <a:r>
                <a:rPr lang="en-US" sz="3200" b="1">
                  <a:solidFill>
                    <a:srgbClr val="1A3F84"/>
                  </a:solidFill>
                  <a:latin typeface="Calibri" panose="020F0502020204030204" pitchFamily="34" charset="0"/>
                  <a:ea typeface="微软雅黑" panose="020B0503020204020204" charset="-122"/>
                  <a:cs typeface="Calibri" panose="020F0502020204030204" pitchFamily="34" charset="0"/>
                </a:rPr>
                <a:t>Background</a:t>
              </a:r>
            </a:p>
          </p:txBody>
        </p:sp>
      </p:grpSp>
      <p:sp>
        <p:nvSpPr>
          <p:cNvPr id="22" name="矩形: 圆角 38">
            <a:extLst>
              <a:ext uri="{FF2B5EF4-FFF2-40B4-BE49-F238E27FC236}">
                <a16:creationId xmlns:a16="http://schemas.microsoft.com/office/drawing/2014/main" id="{06017A97-9E98-597D-DDDF-1F389FF9D9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88785" y="2598570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78DEC7A-135D-831E-2B76-FBCC74708FC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902982" y="2698746"/>
            <a:ext cx="483287" cy="483284"/>
          </a:xfrm>
          <a:prstGeom prst="ellipse">
            <a:avLst/>
          </a:prstGeom>
          <a:solidFill>
            <a:srgbClr val="C00000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2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2AEC52F-340D-7428-E988-43F4F82ED5A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18837" y="2678776"/>
            <a:ext cx="5335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Motivation &amp; Key Intuition</a:t>
            </a:r>
          </a:p>
        </p:txBody>
      </p:sp>
      <p:sp>
        <p:nvSpPr>
          <p:cNvPr id="27" name="矩形: 圆角 42">
            <a:extLst>
              <a:ext uri="{FF2B5EF4-FFF2-40B4-BE49-F238E27FC236}">
                <a16:creationId xmlns:a16="http://schemas.microsoft.com/office/drawing/2014/main" id="{2187A867-9B81-6584-4EDF-3E5C5A1C078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788785" y="3430422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CC64D05-E4A3-083E-A7E1-6E9798A6A9B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02982" y="3530598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3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398E8BB-4C94-60E1-2BD5-4F08070800C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618835" y="3510627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Method</a:t>
            </a:r>
            <a:endParaRPr lang="en-US" sz="3200" b="1">
              <a:solidFill>
                <a:srgbClr val="1A3F84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12" name="矩形: 圆角 42">
            <a:extLst>
              <a:ext uri="{FF2B5EF4-FFF2-40B4-BE49-F238E27FC236}">
                <a16:creationId xmlns:a16="http://schemas.microsoft.com/office/drawing/2014/main" id="{8BC7D37B-2A8D-DDF4-C16D-1643212A1B2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788785" y="4250842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1CDBFE8-247C-CBFB-8F7E-88F3D728581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902982" y="4351018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90CC66-6F96-8651-90D4-E2B71CD5DB7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618835" y="4331047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Experiments</a:t>
            </a:r>
            <a:endParaRPr lang="en-US" sz="3200" b="1">
              <a:solidFill>
                <a:srgbClr val="1A3F84"/>
              </a:solidFill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6" name="矩形: 圆角 42">
            <a:extLst>
              <a:ext uri="{FF2B5EF4-FFF2-40B4-BE49-F238E27FC236}">
                <a16:creationId xmlns:a16="http://schemas.microsoft.com/office/drawing/2014/main" id="{12043652-CD21-25EB-DC99-97C0756F650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771640" y="5103647"/>
            <a:ext cx="6957752" cy="683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0B21D20-30B8-7526-08B0-F8C72DBFCB8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2885837" y="5203823"/>
            <a:ext cx="483287" cy="483284"/>
          </a:xfrm>
          <a:prstGeom prst="ellipse">
            <a:avLst/>
          </a:prstGeom>
          <a:solidFill>
            <a:srgbClr val="082E72"/>
          </a:solidFill>
          <a:ln w="317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000" b="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5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668A15-A625-7E12-823D-DFB609975877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01690" y="5183852"/>
            <a:ext cx="522120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buClrTx/>
              <a:buSzTx/>
              <a:buFontTx/>
              <a:defRPr/>
            </a:pPr>
            <a:r>
              <a:rPr lang="en-US" sz="3200" b="1">
                <a:solidFill>
                  <a:srgbClr val="1A3F84"/>
                </a:solidFill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Limitations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203216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C1F49-A84B-4A96-54A4-E14E12BF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>
            <a:extLst>
              <a:ext uri="{FF2B5EF4-FFF2-40B4-BE49-F238E27FC236}">
                <a16:creationId xmlns:a16="http://schemas.microsoft.com/office/drawing/2014/main" id="{336C51E7-6D71-9ECB-BF59-898D072217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1995" y="60325"/>
            <a:ext cx="10691869" cy="701731"/>
          </a:xfrm>
        </p:spPr>
        <p:txBody>
          <a:bodyPr wrap="square"/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Motivation &amp; Key Intuition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41C517-4272-CD53-7556-0FE8FDEF881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5440" y="1129030"/>
            <a:ext cx="11293185" cy="538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defTabSz="457200">
              <a:buClrTx/>
              <a:buSzTx/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Can LLM itself be prompted or instructed to detect the pre-training texts?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0EFA5B-22D8-80AD-1CE7-D974493C23D0}"/>
              </a:ext>
            </a:extLst>
          </p:cNvPr>
          <p:cNvSpPr txBox="1"/>
          <p:nvPr/>
        </p:nvSpPr>
        <p:spPr>
          <a:xfrm>
            <a:off x="8239900" y="5381842"/>
            <a:ext cx="279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Is this possible?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08515A-6F16-083B-F24C-E7B3400D218C}"/>
              </a:ext>
            </a:extLst>
          </p:cNvPr>
          <p:cNvSpPr txBox="1"/>
          <p:nvPr/>
        </p:nvSpPr>
        <p:spPr>
          <a:xfrm>
            <a:off x="324021" y="5381842"/>
            <a:ext cx="5743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Instruct LLM to detect its training text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994D6E-5586-0F7E-59D1-C560F6E9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94" y="1779709"/>
            <a:ext cx="10365075" cy="36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736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37cf08b-0b62-40ef-bb97-b0d7e8987a1f"/>
  <p:tag name="COMMONDATA" val="eyJoZGlkIjoiOTdjYzcxYTdiZmMwYmZhNmQ2MzNjMWZjMDYyN2JiNW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GfTG4nSvOSPis2MokA2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6224409448819,&quot;left&quot;:218.2393700787401,&quot;top&quot;:131.06968503937006,&quot;width&quot;:549.2335433070866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4.6224409448819,&quot;left&quot;:218.2393700787401,&quot;top&quot;:131.06968503937006,&quot;width&quot;:549.2335433070866}"/>
</p:tagLst>
</file>

<file path=ppt/theme/theme1.xml><?xml version="1.0" encoding="utf-8"?>
<a:theme xmlns:a="http://schemas.openxmlformats.org/drawingml/2006/main" name="Office 主题​​">
  <a:themeElements>
    <a:clrScheme name="shenlan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70C0"/>
      </a:accent1>
      <a:accent2>
        <a:srgbClr val="082E72"/>
      </a:accent2>
      <a:accent3>
        <a:srgbClr val="D6ECFA"/>
      </a:accent3>
      <a:accent4>
        <a:srgbClr val="C8000B"/>
      </a:accent4>
      <a:accent5>
        <a:srgbClr val="FFC000"/>
      </a:accent5>
      <a:accent6>
        <a:srgbClr val="008080"/>
      </a:accent6>
      <a:hlink>
        <a:srgbClr val="00FFFF"/>
      </a:hlink>
      <a:folHlink>
        <a:srgbClr val="BFBFBF"/>
      </a:folHlink>
    </a:clrScheme>
    <a:fontScheme name="雅黑+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75000"/>
          </a:schemeClr>
        </a:solidFill>
        <a:ln>
          <a:noFill/>
        </a:ln>
      </a:spPr>
      <a:bodyPr vert="horz" wrap="none" lIns="91440" tIns="45720" rIns="91440" bIns="45720" numCol="1" rtlCol="0" anchor="ctr" anchorCtr="0" compatLnSpc="1"/>
      <a:lstStyle>
        <a:defPPr marL="342900" indent="-342900" fontAlgn="base">
          <a:lnSpc>
            <a:spcPct val="80000"/>
          </a:lnSpc>
          <a:spcBef>
            <a:spcPct val="20000"/>
          </a:spcBef>
          <a:spcAft>
            <a:spcPct val="0"/>
          </a:spcAft>
          <a:buClr>
            <a:srgbClr val="4472C4"/>
          </a:buClr>
          <a:buSzPct val="110000"/>
          <a:defRPr b="1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3796</TotalTime>
  <Words>3057</Words>
  <Application>Microsoft Macintosh PowerPoint</Application>
  <PresentationFormat>宽屏</PresentationFormat>
  <Paragraphs>356</Paragraphs>
  <Slides>26</Slides>
  <Notes>26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Microsoft YaHei</vt:lpstr>
      <vt:lpstr>Arial</vt:lpstr>
      <vt:lpstr>Calibri</vt:lpstr>
      <vt:lpstr>Cambria Math</vt:lpstr>
      <vt:lpstr>Georgia</vt:lpstr>
      <vt:lpstr>Noto Sans</vt:lpstr>
      <vt:lpstr>Times New Roman</vt:lpstr>
      <vt:lpstr>Wingdings</vt:lpstr>
      <vt:lpstr>Office 主题​​</vt:lpstr>
      <vt:lpstr>think-cell 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宇翔</dc:creator>
  <cp:lastModifiedBy>Wenjie Fu</cp:lastModifiedBy>
  <cp:revision>2</cp:revision>
  <dcterms:created xsi:type="dcterms:W3CDTF">2021-08-07T13:08:00Z</dcterms:created>
  <dcterms:modified xsi:type="dcterms:W3CDTF">2025-02-27T05:27:05Z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D9E12193263C49FA9F48D975E9052B81_12</vt:lpwstr>
  </property>
  <property fmtid="{D5CDD505-2E9C-101B-9397-08002B2CF9AE}" pid="3" name="KSOProductBuildVer">
    <vt:lpwstr>2052-12.1.0.16388</vt:lpwstr>
  </property>
</Properties>
</file>